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93D38A8-0A3A-4599-8105-570CD5A77F97}">
  <a:tblStyle styleId="{593D38A8-0A3A-4599-8105-570CD5A77F9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252000"/>
          </a:xfrm>
          <a:prstGeom prst="rect">
            <a:avLst/>
          </a:prstGeom>
          <a:noFill/>
          <a:ln>
            <a:noFill/>
          </a:ln>
        </p:spPr>
        <p:txBody>
          <a:bodyPr anchorCtr="0" anchor="t" bIns="91425" lIns="91425" rIns="91425" wrap="square" tIns="91425"/>
          <a:lstStyle>
            <a:lvl1pPr indent="0" lvl="0" marL="0" marR="0" rtl="0" algn="l">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252000"/>
          </a:xfrm>
          <a:prstGeom prst="rect">
            <a:avLst/>
          </a:prstGeom>
          <a:noFill/>
          <a:ln>
            <a:noFill/>
          </a:ln>
        </p:spPr>
        <p:txBody>
          <a:bodyPr anchorCtr="0" anchor="t" bIns="91425" lIns="91425" rIns="91425" wrap="square" tIns="91425"/>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381000" y="4343400"/>
            <a:ext cx="60960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600" u="none" cap="none" strike="noStrike">
                <a:solidFill>
                  <a:schemeClr val="dk1"/>
                </a:solidFill>
                <a:latin typeface="Calibri"/>
                <a:ea typeface="Calibri"/>
                <a:cs typeface="Calibri"/>
                <a:sym typeface="Calibri"/>
              </a:defRPr>
            </a:lvl1pPr>
            <a:lvl2pPr indent="0" lvl="1" marL="177800" marR="0" rtl="0" algn="l">
              <a:spcBef>
                <a:spcPts val="0"/>
              </a:spcBef>
              <a:buChar char="○"/>
              <a:defRPr b="0" i="0" sz="1600" u="none" cap="none" strike="noStrike">
                <a:solidFill>
                  <a:schemeClr val="dk1"/>
                </a:solidFill>
                <a:latin typeface="Calibri"/>
                <a:ea typeface="Calibri"/>
                <a:cs typeface="Calibri"/>
                <a:sym typeface="Calibri"/>
              </a:defRPr>
            </a:lvl2pPr>
            <a:lvl3pPr indent="-6350" lvl="2" marL="361950" marR="0" rtl="0" algn="l">
              <a:spcBef>
                <a:spcPts val="0"/>
              </a:spcBef>
              <a:buChar char="■"/>
              <a:defRPr b="0" i="0" sz="1600" u="none" cap="none" strike="noStrike">
                <a:solidFill>
                  <a:schemeClr val="dk1"/>
                </a:solidFill>
                <a:latin typeface="Calibri"/>
                <a:ea typeface="Calibri"/>
                <a:cs typeface="Calibri"/>
                <a:sym typeface="Calibri"/>
              </a:defRPr>
            </a:lvl3pPr>
            <a:lvl4pPr indent="-6350" lvl="3" marL="539750" marR="0" rtl="0" algn="l">
              <a:spcBef>
                <a:spcPts val="0"/>
              </a:spcBef>
              <a:buChar char="●"/>
              <a:defRPr b="0" i="0" sz="1600" u="none" cap="none" strike="noStrike">
                <a:solidFill>
                  <a:schemeClr val="dk1"/>
                </a:solidFill>
                <a:latin typeface="Calibri"/>
                <a:ea typeface="Calibri"/>
                <a:cs typeface="Calibri"/>
                <a:sym typeface="Calibri"/>
              </a:defRPr>
            </a:lvl4pPr>
            <a:lvl5pPr indent="-6350" lvl="4" marL="717550" marR="0" rtl="0" algn="l">
              <a:spcBef>
                <a:spcPts val="0"/>
              </a:spcBef>
              <a:buChar char="○"/>
              <a:defRPr b="0" i="0" sz="1600" u="none" cap="none" strike="noStrike">
                <a:solidFill>
                  <a:schemeClr val="dk1"/>
                </a:solidFill>
                <a:latin typeface="Calibri"/>
                <a:ea typeface="Calibri"/>
                <a:cs typeface="Calibri"/>
                <a:sym typeface="Calibri"/>
              </a:defRPr>
            </a:lvl5pPr>
            <a:lvl6pPr indent="-12167" lvl="5" marL="3047467" marR="0" rtl="0" algn="l">
              <a:spcBef>
                <a:spcPts val="0"/>
              </a:spcBef>
              <a:buChar char="■"/>
              <a:defRPr b="0" i="0" sz="1600" u="none" cap="none" strike="noStrike">
                <a:solidFill>
                  <a:schemeClr val="dk1"/>
                </a:solidFill>
                <a:latin typeface="Calibri"/>
                <a:ea typeface="Calibri"/>
                <a:cs typeface="Calibri"/>
                <a:sym typeface="Calibri"/>
              </a:defRPr>
            </a:lvl6pPr>
            <a:lvl7pPr indent="-12060" lvl="6" marL="3656960" marR="0" rtl="0" algn="l">
              <a:spcBef>
                <a:spcPts val="0"/>
              </a:spcBef>
              <a:buChar char="●"/>
              <a:defRPr b="0" i="0" sz="1600" u="none" cap="none" strike="noStrike">
                <a:solidFill>
                  <a:schemeClr val="dk1"/>
                </a:solidFill>
                <a:latin typeface="Calibri"/>
                <a:ea typeface="Calibri"/>
                <a:cs typeface="Calibri"/>
                <a:sym typeface="Calibri"/>
              </a:defRPr>
            </a:lvl7pPr>
            <a:lvl8pPr indent="-11953" lvl="7" marL="4266453" marR="0" rtl="0" algn="l">
              <a:spcBef>
                <a:spcPts val="0"/>
              </a:spcBef>
              <a:buChar char="○"/>
              <a:defRPr b="0" i="0" sz="1600" u="none" cap="none" strike="noStrike">
                <a:solidFill>
                  <a:schemeClr val="dk1"/>
                </a:solidFill>
                <a:latin typeface="Calibri"/>
                <a:ea typeface="Calibri"/>
                <a:cs typeface="Calibri"/>
                <a:sym typeface="Calibri"/>
              </a:defRPr>
            </a:lvl8pPr>
            <a:lvl9pPr indent="-11846" lvl="8" marL="4875947" marR="0" rtl="0" algn="l">
              <a:spcBef>
                <a:spcPts val="0"/>
              </a:spcBef>
              <a:buChar char="■"/>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1" y="8747999"/>
            <a:ext cx="6308999" cy="394413"/>
          </a:xfrm>
          <a:prstGeom prst="rect">
            <a:avLst/>
          </a:prstGeom>
          <a:noFill/>
          <a:ln>
            <a:noFill/>
          </a:ln>
        </p:spPr>
        <p:txBody>
          <a:bodyPr anchorCtr="0" anchor="b" bIns="91425" lIns="91425" rIns="91425" wrap="square" tIns="91425"/>
          <a:lstStyle>
            <a:lvl1pPr indent="0" lvl="0" marL="0" marR="0" rtl="0" algn="l">
              <a:spcBef>
                <a:spcPts val="0"/>
              </a:spcBef>
              <a:buNone/>
              <a:defRPr b="0" i="0" sz="1000" u="none" cap="none" strike="noStrike">
                <a:solidFill>
                  <a:schemeClr val="dk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dk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dk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dk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dk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dk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dk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dk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 name="Shape 52"/>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53" name="Shape 53"/>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54" name="Shape 54"/>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226" name="Shape 2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7" name="Shape 227"/>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6" name="Shape 2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6" name="Shape 2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6" name="Shape 2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84" name="Shape 2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92" name="Shape 292"/>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Capabilities of SQL </a:t>
            </a:r>
            <a:r>
              <a:rPr b="1" i="0" lang="en-US" sz="1600" u="none" cap="none" strike="noStrike">
                <a:solidFill>
                  <a:schemeClr val="dk1"/>
                </a:solidFill>
                <a:latin typeface="Courier New"/>
                <a:ea typeface="Courier New"/>
                <a:cs typeface="Courier New"/>
                <a:sym typeface="Courier New"/>
              </a:rPr>
              <a:t>SELECT</a:t>
            </a:r>
            <a:r>
              <a:rPr b="1" i="0" lang="en-US" sz="1600" u="none" cap="none" strike="noStrike">
                <a:solidFill>
                  <a:schemeClr val="dk1"/>
                </a:solidFill>
                <a:latin typeface="Calibri"/>
                <a:ea typeface="Calibri"/>
                <a:cs typeface="Calibri"/>
                <a:sym typeface="Calibri"/>
              </a:rPr>
              <a:t> Statements</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A </a:t>
            </a:r>
            <a:r>
              <a:rPr b="0" i="0" lang="en-US" sz="1600" u="none" cap="none" strike="noStrike">
                <a:solidFill>
                  <a:schemeClr val="dk1"/>
                </a:solidFill>
                <a:latin typeface="Courier New"/>
                <a:ea typeface="Courier New"/>
                <a:cs typeface="Courier New"/>
                <a:sym typeface="Courier New"/>
              </a:rPr>
              <a:t>SELECT</a:t>
            </a:r>
            <a:r>
              <a:rPr b="0" i="0" lang="en-US" sz="1600" u="none" cap="none" strike="noStrike">
                <a:solidFill>
                  <a:schemeClr val="dk1"/>
                </a:solidFill>
                <a:latin typeface="Calibri"/>
                <a:ea typeface="Calibri"/>
                <a:cs typeface="Calibri"/>
                <a:sym typeface="Calibri"/>
              </a:rPr>
              <a:t> statement retrieves information from the database. Using a </a:t>
            </a:r>
            <a:r>
              <a:rPr b="0" i="0" lang="en-US" sz="1600" u="none" cap="none" strike="noStrike">
                <a:solidFill>
                  <a:srgbClr val="FC0128"/>
                </a:solidFill>
                <a:latin typeface="Courier New"/>
                <a:ea typeface="Courier New"/>
                <a:cs typeface="Courier New"/>
                <a:sym typeface="Courier New"/>
              </a:rPr>
              <a:t>SELECT</a:t>
            </a:r>
            <a:r>
              <a:rPr b="0" i="0" lang="en-US" sz="1600" u="none" cap="none" strike="noStrike">
                <a:solidFill>
                  <a:srgbClr val="FC0128"/>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statement, you can do the following:</a:t>
            </a:r>
          </a:p>
          <a:p>
            <a:pPr indent="-6350" lvl="2" marL="361950" marR="0" rtl="0" algn="l">
              <a:spcBef>
                <a:spcPts val="0"/>
              </a:spcBef>
              <a:buSzPct val="25000"/>
              <a:buNone/>
            </a:pPr>
            <a:r>
              <a:rPr b="1" i="0" lang="en-US" sz="1600" u="none" cap="none" strike="noStrike">
                <a:solidFill>
                  <a:srgbClr val="FC0128"/>
                </a:solidFill>
                <a:latin typeface="Calibri"/>
                <a:ea typeface="Calibri"/>
                <a:cs typeface="Calibri"/>
                <a:sym typeface="Calibri"/>
              </a:rPr>
              <a:t>Projection</a:t>
            </a:r>
            <a:r>
              <a:rPr b="0" i="0" lang="en-US" sz="1600" u="none" cap="none" strike="noStrike">
                <a:solidFill>
                  <a:srgbClr val="FC0128"/>
                </a:solidFill>
                <a:latin typeface="Calibri"/>
                <a:ea typeface="Calibri"/>
                <a:cs typeface="Calibri"/>
                <a:sym typeface="Calibri"/>
              </a:rPr>
              <a:t>:</a:t>
            </a:r>
            <a:r>
              <a:rPr b="0" i="0" lang="en-US" sz="1600" u="none" cap="none" strike="noStrike">
                <a:solidFill>
                  <a:schemeClr val="dk1"/>
                </a:solidFill>
                <a:latin typeface="Calibri"/>
                <a:ea typeface="Calibri"/>
                <a:cs typeface="Calibri"/>
                <a:sym typeface="Calibri"/>
              </a:rPr>
              <a:t> You can use the projection capability in SQL to choose the columns in a table that you want returned by your query. You can choose as few or as many columns of the table as you require. </a:t>
            </a:r>
          </a:p>
          <a:p>
            <a:pPr indent="-6350" lvl="2" marL="361950" marR="0" rtl="0" algn="l">
              <a:spcBef>
                <a:spcPts val="0"/>
              </a:spcBef>
              <a:buSzPct val="25000"/>
              <a:buNone/>
            </a:pPr>
            <a:r>
              <a:rPr b="1" i="0" lang="en-US" sz="1600" u="none" cap="none" strike="noStrike">
                <a:solidFill>
                  <a:srgbClr val="FC0128"/>
                </a:solidFill>
                <a:latin typeface="Calibri"/>
                <a:ea typeface="Calibri"/>
                <a:cs typeface="Calibri"/>
                <a:sym typeface="Calibri"/>
              </a:rPr>
              <a:t>Selection</a:t>
            </a:r>
            <a:r>
              <a:rPr b="0" i="0" lang="en-US" sz="1600" u="none" cap="none" strike="noStrike">
                <a:solidFill>
                  <a:srgbClr val="FC0128"/>
                </a:solidFill>
                <a:latin typeface="Calibri"/>
                <a:ea typeface="Calibri"/>
                <a:cs typeface="Calibri"/>
                <a:sym typeface="Calibri"/>
              </a:rPr>
              <a:t>:</a:t>
            </a:r>
            <a:r>
              <a:rPr b="0" i="0" lang="en-US" sz="1600" u="none" cap="none" strike="noStrike">
                <a:solidFill>
                  <a:schemeClr val="dk1"/>
                </a:solidFill>
                <a:latin typeface="Calibri"/>
                <a:ea typeface="Calibri"/>
                <a:cs typeface="Calibri"/>
                <a:sym typeface="Calibri"/>
              </a:rPr>
              <a:t> You can use the selection capability in SQL to choose the rows in a table that you want returned by a query. You can use various criteria to restrict the rows that you see.</a:t>
            </a:r>
          </a:p>
          <a:p>
            <a:pPr indent="-6350" lvl="2" marL="361950" marR="0" rtl="0" algn="l">
              <a:spcBef>
                <a:spcPts val="0"/>
              </a:spcBef>
              <a:buSzPct val="25000"/>
              <a:buNone/>
            </a:pPr>
            <a:r>
              <a:rPr b="1" i="0" lang="en-US" sz="1600" u="none" cap="none" strike="noStrike">
                <a:solidFill>
                  <a:srgbClr val="FC0128"/>
                </a:solidFill>
                <a:latin typeface="Calibri"/>
                <a:ea typeface="Calibri"/>
                <a:cs typeface="Calibri"/>
                <a:sym typeface="Calibri"/>
              </a:rPr>
              <a:t>Joining</a:t>
            </a:r>
            <a:r>
              <a:rPr b="0" i="0" lang="en-US" sz="1600" u="none" cap="none" strike="noStrike">
                <a:solidFill>
                  <a:srgbClr val="FC0128"/>
                </a:solidFill>
                <a:latin typeface="Calibri"/>
                <a:ea typeface="Calibri"/>
                <a:cs typeface="Calibri"/>
                <a:sym typeface="Calibri"/>
              </a:rPr>
              <a:t>:</a:t>
            </a:r>
            <a:r>
              <a:rPr b="0" i="0" lang="en-US" sz="1600" u="none" cap="none" strike="noStrike">
                <a:solidFill>
                  <a:schemeClr val="dk1"/>
                </a:solidFill>
                <a:latin typeface="Calibri"/>
                <a:ea typeface="Calibri"/>
                <a:cs typeface="Calibri"/>
                <a:sym typeface="Calibri"/>
              </a:rPr>
              <a:t> You can use the join capability in SQL to bring together data that is stored in different tables by creating a link between them. You learn more about joins in a later lesson.</a:t>
            </a:r>
            <a:r>
              <a:rPr b="1" i="0" lang="en-US" sz="1600" u="none" cap="none" strike="noStrike">
                <a:solidFill>
                  <a:schemeClr val="dk1"/>
                </a:solidFill>
                <a:latin typeface="Calibri"/>
                <a:ea typeface="Calibri"/>
                <a:cs typeface="Calibri"/>
                <a:sym typeface="Calibri"/>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0" name="Shape 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376" name="Shape 3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7" name="Shape 377"/>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Selecting All Columns of All Rows</a:t>
            </a:r>
          </a:p>
          <a:p>
            <a:pPr indent="0" lvl="1" marL="17780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You can display all columns of data in a table by following the </a:t>
            </a:r>
            <a:r>
              <a:rPr b="0" i="0" lang="en-US" sz="1600" u="none" cap="none" strike="noStrike">
                <a:solidFill>
                  <a:schemeClr val="dk1"/>
                </a:solidFill>
                <a:latin typeface="Courier New"/>
                <a:ea typeface="Courier New"/>
                <a:cs typeface="Courier New"/>
                <a:sym typeface="Courier New"/>
              </a:rPr>
              <a:t>SELECT</a:t>
            </a:r>
            <a:r>
              <a:rPr b="0" i="0" lang="en-US" sz="1600" u="none" cap="none" strike="noStrike">
                <a:solidFill>
                  <a:schemeClr val="dk1"/>
                </a:solidFill>
                <a:latin typeface="Calibri"/>
                <a:ea typeface="Calibri"/>
                <a:cs typeface="Calibri"/>
                <a:sym typeface="Calibri"/>
              </a:rPr>
              <a:t> keyword with an asterisk (</a:t>
            </a:r>
            <a:r>
              <a:rPr b="0" i="0" lang="en-US" sz="1600" u="none" cap="none" strike="noStrike">
                <a:solidFill>
                  <a:schemeClr val="dk1"/>
                </a:solidFill>
                <a:latin typeface="Courier New"/>
                <a:ea typeface="Courier New"/>
                <a:cs typeface="Courier New"/>
                <a:sym typeface="Courier New"/>
              </a:rPr>
              <a:t>*</a:t>
            </a:r>
            <a:r>
              <a:rPr b="0" i="0" lang="en-US" sz="1600" u="none" cap="none" strike="noStrike">
                <a:solidFill>
                  <a:schemeClr val="dk1"/>
                </a:solidFill>
                <a:latin typeface="Calibri"/>
                <a:ea typeface="Calibri"/>
                <a:cs typeface="Calibri"/>
                <a:sym typeface="Calibri"/>
              </a:rPr>
              <a:t>). In the example on the slide, the department table contains five columns: </a:t>
            </a:r>
            <a:r>
              <a:rPr b="0" i="0" lang="en-US" sz="1600" u="none" cap="none" strike="noStrike">
                <a:solidFill>
                  <a:schemeClr val="dk1"/>
                </a:solidFill>
                <a:latin typeface="Courier New"/>
                <a:ea typeface="Courier New"/>
                <a:cs typeface="Courier New"/>
                <a:sym typeface="Courier New"/>
              </a:rPr>
              <a:t>DepartmentID</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Name</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GroupName</a:t>
            </a:r>
            <a:r>
              <a:rPr b="0" i="0" lang="en-US" sz="1600" u="none" cap="none" strike="noStrike">
                <a:solidFill>
                  <a:schemeClr val="dk1"/>
                </a:solidFill>
                <a:latin typeface="Calibri"/>
                <a:ea typeface="Calibri"/>
                <a:cs typeface="Calibri"/>
                <a:sym typeface="Calibri"/>
              </a:rPr>
              <a:t>, ModifiedDate and </a:t>
            </a:r>
            <a:r>
              <a:rPr b="0" i="0" lang="en-US" sz="1600" u="none" cap="none" strike="noStrike">
                <a:solidFill>
                  <a:schemeClr val="dk1"/>
                </a:solidFill>
                <a:latin typeface="Courier New"/>
                <a:ea typeface="Courier New"/>
                <a:cs typeface="Courier New"/>
                <a:sym typeface="Courier New"/>
              </a:rPr>
              <a:t>rowguid</a:t>
            </a:r>
            <a:r>
              <a:rPr b="0" i="0" lang="en-US" sz="1600" u="none" cap="none" strike="noStrike">
                <a:solidFill>
                  <a:schemeClr val="dk1"/>
                </a:solidFill>
                <a:latin typeface="Calibri"/>
                <a:ea typeface="Calibri"/>
                <a:cs typeface="Calibri"/>
                <a:sym typeface="Calibri"/>
              </a:rPr>
              <a:t>. The table contains 16 rows, one for each department. </a:t>
            </a:r>
          </a:p>
          <a:p>
            <a:pPr indent="0" lvl="1" marL="177800" marR="0" rtl="0" algn="l">
              <a:spcBef>
                <a:spcPts val="0"/>
              </a:spcBef>
              <a:buSzPct val="25000"/>
              <a:buNone/>
            </a:pPr>
            <a:r>
              <a:rPr b="0" i="0" lang="en-US" sz="1600" u="none" cap="none" strike="noStrike">
                <a:solidFill>
                  <a:srgbClr val="000000"/>
                </a:solidFill>
                <a:latin typeface="Calibri"/>
                <a:ea typeface="Calibri"/>
                <a:cs typeface="Calibri"/>
                <a:sym typeface="Calibri"/>
              </a:rPr>
              <a:t>You can also display all columns in the table by listing all the columns after the </a:t>
            </a:r>
            <a:r>
              <a:rPr b="0" i="0" lang="en-US" sz="1600" u="none" cap="none" strike="noStrike">
                <a:solidFill>
                  <a:srgbClr val="000000"/>
                </a:solidFill>
                <a:latin typeface="Courier New"/>
                <a:ea typeface="Courier New"/>
                <a:cs typeface="Courier New"/>
                <a:sym typeface="Courier New"/>
              </a:rPr>
              <a:t>SELECT</a:t>
            </a:r>
            <a:r>
              <a:rPr b="0" i="0" lang="en-US" sz="1600" u="none" cap="none" strike="noStrike">
                <a:solidFill>
                  <a:srgbClr val="000000"/>
                </a:solidFill>
                <a:latin typeface="Calibri"/>
                <a:ea typeface="Calibri"/>
                <a:cs typeface="Calibri"/>
                <a:sym typeface="Calibri"/>
              </a:rPr>
              <a:t> keyword. For example, the following SQL statement, like the example on the slide, displays all columns and all rows of the </a:t>
            </a:r>
            <a:r>
              <a:rPr b="0" i="0" lang="en-US" sz="1600" u="none" cap="none" strike="noStrike">
                <a:solidFill>
                  <a:srgbClr val="000000"/>
                </a:solidFill>
                <a:latin typeface="Courier New"/>
                <a:ea typeface="Courier New"/>
                <a:cs typeface="Courier New"/>
                <a:sym typeface="Courier New"/>
              </a:rPr>
              <a:t>Departments</a:t>
            </a:r>
            <a:r>
              <a:rPr b="0" i="0" lang="en-US" sz="1600" u="none" cap="none" strike="noStrike">
                <a:solidFill>
                  <a:srgbClr val="000000"/>
                </a:solidFill>
                <a:latin typeface="Calibri"/>
                <a:ea typeface="Calibri"/>
                <a:cs typeface="Calibri"/>
                <a:sym typeface="Calibri"/>
              </a:rPr>
              <a:t> table:</a:t>
            </a:r>
          </a:p>
          <a:p>
            <a:pPr indent="0" lvl="1" marL="177800" marR="0" rtl="0" algn="l">
              <a:spcBef>
                <a:spcPts val="0"/>
              </a:spcBef>
              <a:spcAft>
                <a:spcPts val="0"/>
              </a:spcAft>
              <a:buSzPct val="25000"/>
              <a:buNone/>
            </a:pPr>
            <a:r>
              <a:t/>
            </a:r>
            <a:endParaRPr b="0" i="0" sz="500" u="none" cap="none" strike="noStrike">
              <a:solidFill>
                <a:srgbClr val="000000"/>
              </a:solidFill>
              <a:latin typeface="Calibri"/>
              <a:ea typeface="Calibri"/>
              <a:cs typeface="Calibri"/>
              <a:sym typeface="Calibri"/>
            </a:endParaRPr>
          </a:p>
          <a:p>
            <a:pPr indent="0" lvl="0" marL="0" marR="0" rtl="0" algn="l">
              <a:spcBef>
                <a:spcPts val="0"/>
              </a:spcBef>
              <a:spcAft>
                <a:spcPts val="0"/>
              </a:spcAft>
              <a:buSzPct val="25000"/>
              <a:buNone/>
            </a:pPr>
            <a:r>
              <a:rPr b="1" i="0" lang="en-US" sz="1600" u="none" cap="none" strike="noStrike">
                <a:solidFill>
                  <a:schemeClr val="dk1"/>
                </a:solidFill>
                <a:latin typeface="Courier New"/>
                <a:ea typeface="Courier New"/>
                <a:cs typeface="Courier New"/>
                <a:sym typeface="Courier New"/>
              </a:rPr>
              <a:t>   SELECT  DepartmentID, Name, GroupName, ModifiedDate, rowguid</a:t>
            </a:r>
          </a:p>
          <a:p>
            <a:pPr indent="0" lvl="0" marL="0" marR="0" rtl="0" algn="l">
              <a:spcBef>
                <a:spcPts val="0"/>
              </a:spcBef>
              <a:buSzPct val="25000"/>
              <a:buNone/>
            </a:pPr>
            <a:r>
              <a:rPr b="1" i="0" lang="en-US" sz="1600" u="none" cap="none" strike="noStrike">
                <a:solidFill>
                  <a:schemeClr val="dk1"/>
                </a:solidFill>
                <a:latin typeface="Courier New"/>
                <a:ea typeface="Courier New"/>
                <a:cs typeface="Courier New"/>
                <a:sym typeface="Courier New"/>
              </a:rPr>
              <a:t>   FROM    department;</a:t>
            </a:r>
          </a:p>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Selecting Specific Columns of All Rows</a:t>
            </a:r>
          </a:p>
          <a:p>
            <a:pPr indent="0" lvl="1" marL="17780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You can use the </a:t>
            </a:r>
            <a:r>
              <a:rPr b="0" i="0" lang="en-US" sz="1600" u="none" cap="none" strike="noStrike">
                <a:solidFill>
                  <a:srgbClr val="FC0128"/>
                </a:solidFill>
                <a:latin typeface="Courier New"/>
                <a:ea typeface="Courier New"/>
                <a:cs typeface="Courier New"/>
                <a:sym typeface="Courier New"/>
              </a:rPr>
              <a:t>SELECT</a:t>
            </a:r>
            <a:r>
              <a:rPr b="0" i="0" lang="en-US" sz="1600" u="none" cap="none" strike="noStrike">
                <a:solidFill>
                  <a:srgbClr val="FC0128"/>
                </a:solidFill>
                <a:latin typeface="Calibri"/>
                <a:ea typeface="Calibri"/>
                <a:cs typeface="Calibri"/>
                <a:sym typeface="Calibri"/>
              </a:rPr>
              <a:t> statement</a:t>
            </a:r>
            <a:r>
              <a:rPr b="0" i="0" lang="en-US" sz="1600" u="none" cap="none" strike="noStrike">
                <a:solidFill>
                  <a:schemeClr val="dk1"/>
                </a:solidFill>
                <a:latin typeface="Calibri"/>
                <a:ea typeface="Calibri"/>
                <a:cs typeface="Calibri"/>
                <a:sym typeface="Calibri"/>
              </a:rPr>
              <a:t> to display specific columns of the table by specifying the column names, separated by commas. The example on the slide displays all the department numbers and location numbers from the </a:t>
            </a:r>
            <a:r>
              <a:rPr b="0" i="0" lang="en-US" sz="1600" u="none" cap="none" strike="noStrike">
                <a:solidFill>
                  <a:schemeClr val="dk1"/>
                </a:solidFill>
                <a:latin typeface="Courier New"/>
                <a:ea typeface="Courier New"/>
                <a:cs typeface="Courier New"/>
                <a:sym typeface="Courier New"/>
              </a:rPr>
              <a:t>Departments</a:t>
            </a:r>
            <a:r>
              <a:rPr b="0" i="0" lang="en-US" sz="1600" u="none" cap="none" strike="noStrike">
                <a:solidFill>
                  <a:schemeClr val="dk1"/>
                </a:solidFill>
                <a:latin typeface="Calibri"/>
                <a:ea typeface="Calibri"/>
                <a:cs typeface="Calibri"/>
                <a:sym typeface="Calibri"/>
              </a:rPr>
              <a:t> table. </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In the </a:t>
            </a:r>
            <a:r>
              <a:rPr b="0" i="0" lang="en-US" sz="1600" u="none" cap="none" strike="noStrike">
                <a:solidFill>
                  <a:schemeClr val="dk1"/>
                </a:solidFill>
                <a:latin typeface="Courier New"/>
                <a:ea typeface="Courier New"/>
                <a:cs typeface="Courier New"/>
                <a:sym typeface="Courier New"/>
              </a:rPr>
              <a:t>SELECT</a:t>
            </a:r>
            <a:r>
              <a:rPr b="0" i="0" lang="en-US" sz="1600" u="none" cap="none" strike="noStrike">
                <a:solidFill>
                  <a:schemeClr val="dk1"/>
                </a:solidFill>
                <a:latin typeface="Calibri"/>
                <a:ea typeface="Calibri"/>
                <a:cs typeface="Calibri"/>
                <a:sym typeface="Calibri"/>
              </a:rPr>
              <a:t> clause, specify the columns that you want, in the order in which you want them to appear in the output. For example, to display location before department number going from left to right, you use the following statement:</a:t>
            </a:r>
          </a:p>
          <a:p>
            <a:pPr indent="0" lvl="1" marL="177800" marR="0" rtl="0" algn="l">
              <a:spcBef>
                <a:spcPts val="0"/>
              </a:spcBef>
              <a:spcAft>
                <a:spcPts val="0"/>
              </a:spcAft>
              <a:buSzPct val="25000"/>
              <a:buNone/>
            </a:pPr>
            <a:r>
              <a:t/>
            </a:r>
            <a:endParaRPr b="0" i="0" sz="500" u="none" cap="none" strike="noStrike">
              <a:solidFill>
                <a:schemeClr val="dk1"/>
              </a:solidFill>
              <a:latin typeface="Calibri"/>
              <a:ea typeface="Calibri"/>
              <a:cs typeface="Calibri"/>
              <a:sym typeface="Calibri"/>
            </a:endParaRPr>
          </a:p>
          <a:p>
            <a:pPr indent="0" lvl="0" marL="0" marR="0" rtl="0" algn="l">
              <a:spcBef>
                <a:spcPts val="0"/>
              </a:spcBef>
              <a:spcAft>
                <a:spcPts val="0"/>
              </a:spcAft>
              <a:buSzPct val="25000"/>
              <a:buNone/>
            </a:pPr>
            <a:r>
              <a:rPr b="1" i="0" lang="en-US" sz="1600" u="none" cap="none" strike="noStrike">
                <a:solidFill>
                  <a:schemeClr val="dk1"/>
                </a:solidFill>
                <a:latin typeface="Courier New"/>
                <a:ea typeface="Courier New"/>
                <a:cs typeface="Courier New"/>
                <a:sym typeface="Courier New"/>
              </a:rPr>
              <a:t>    SELECT DepartmentID, Name</a:t>
            </a:r>
          </a:p>
          <a:p>
            <a:pPr indent="0" lvl="0" marL="0" marR="0" rtl="0" algn="l">
              <a:spcBef>
                <a:spcPts val="0"/>
              </a:spcBef>
              <a:buSzPct val="25000"/>
              <a:buNone/>
            </a:pPr>
            <a:r>
              <a:rPr b="1" i="0" lang="en-US" sz="1600" u="none" cap="none" strike="noStrike">
                <a:solidFill>
                  <a:schemeClr val="dk1"/>
                </a:solidFill>
                <a:latin typeface="Courier New"/>
                <a:ea typeface="Courier New"/>
                <a:cs typeface="Courier New"/>
                <a:sym typeface="Courier New"/>
              </a:rPr>
              <a:t>    FROM Departments</a:t>
            </a:r>
          </a:p>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391" name="Shape 3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92" name="Shape 392"/>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lnSpc>
                <a:spcPct val="112000"/>
              </a:lnSpc>
              <a:spcBef>
                <a:spcPts val="0"/>
              </a:spcBef>
              <a:spcAft>
                <a:spcPts val="0"/>
              </a:spcAft>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03" name="Shape 4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04" name="Shape 404"/>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21" name="Shape 4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30" name="Shape 4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31" name="Shape 431"/>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1" marL="177800" marR="0" rtl="0" algn="l">
              <a:spcBef>
                <a:spcPts val="0"/>
              </a:spcBef>
              <a:buSzPct val="25000"/>
              <a:buNone/>
            </a:pPr>
            <a:r>
              <a:rPr b="0" i="0" lang="en-US" sz="1600" u="none" cap="none" strike="noStrike">
                <a:solidFill>
                  <a:srgbClr val="000000"/>
                </a:solidFill>
                <a:latin typeface="Calibri"/>
                <a:ea typeface="Calibri"/>
                <a:cs typeface="Calibri"/>
                <a:sym typeface="Calibri"/>
              </a:rPr>
              <a:t>In the example, the </a:t>
            </a:r>
            <a:r>
              <a:rPr b="0" i="0" lang="en-US" sz="1600" u="none" cap="none" strike="noStrike">
                <a:solidFill>
                  <a:srgbClr val="000000"/>
                </a:solidFill>
                <a:latin typeface="Courier New"/>
                <a:ea typeface="Courier New"/>
                <a:cs typeface="Courier New"/>
                <a:sym typeface="Courier New"/>
              </a:rPr>
              <a:t>SELECT</a:t>
            </a:r>
            <a:r>
              <a:rPr b="0" i="0" lang="en-US" sz="1600" u="none" cap="none" strike="noStrike">
                <a:solidFill>
                  <a:srgbClr val="000000"/>
                </a:solidFill>
                <a:latin typeface="Calibri"/>
                <a:ea typeface="Calibri"/>
                <a:cs typeface="Calibri"/>
                <a:sym typeface="Calibri"/>
              </a:rPr>
              <a:t> statement retrieves the name and department number of all employees whose department is 1.</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41" name="Shape 4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42" name="Shape 442"/>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The </a:t>
            </a:r>
            <a:r>
              <a:rPr b="1" i="0" lang="en-US" sz="1600" u="none" cap="none" strike="noStrike">
                <a:solidFill>
                  <a:schemeClr val="dk1"/>
                </a:solidFill>
                <a:latin typeface="Courier New"/>
                <a:ea typeface="Courier New"/>
                <a:cs typeface="Courier New"/>
                <a:sym typeface="Courier New"/>
              </a:rPr>
              <a:t>BETWEEN</a:t>
            </a:r>
            <a:r>
              <a:rPr b="1" i="0" lang="en-US" sz="1600" u="none" cap="none" strike="noStrike">
                <a:solidFill>
                  <a:schemeClr val="dk1"/>
                </a:solidFill>
                <a:latin typeface="Calibri"/>
                <a:ea typeface="Calibri"/>
                <a:cs typeface="Calibri"/>
                <a:sym typeface="Calibri"/>
              </a:rPr>
              <a:t> Condition</a:t>
            </a:r>
          </a:p>
          <a:p>
            <a:pPr indent="0" lvl="1" marL="177800" marR="0" rtl="0" algn="l">
              <a:spcBef>
                <a:spcPts val="0"/>
              </a:spcBef>
              <a:spcAft>
                <a:spcPts val="0"/>
              </a:spcAft>
              <a:buSzPct val="25000"/>
              <a:buNone/>
            </a:pPr>
            <a:r>
              <a:rPr b="0" i="0" lang="en-US" sz="1600" u="none" cap="none" strike="noStrike">
                <a:solidFill>
                  <a:schemeClr val="dk1"/>
                </a:solidFill>
                <a:latin typeface="Calibri"/>
                <a:ea typeface="Calibri"/>
                <a:cs typeface="Calibri"/>
                <a:sym typeface="Calibri"/>
              </a:rPr>
              <a:t>You can display rows based on a range of values using the </a:t>
            </a:r>
            <a:r>
              <a:rPr b="0" i="0" lang="en-US" sz="1600" u="none" cap="none" strike="noStrike">
                <a:solidFill>
                  <a:srgbClr val="FC0128"/>
                </a:solidFill>
                <a:latin typeface="Courier New"/>
                <a:ea typeface="Courier New"/>
                <a:cs typeface="Courier New"/>
                <a:sym typeface="Courier New"/>
              </a:rPr>
              <a:t>BETWEEN</a:t>
            </a:r>
            <a:r>
              <a:rPr b="0" i="0" lang="en-US" sz="1600" u="none" cap="none" strike="noStrike">
                <a:solidFill>
                  <a:srgbClr val="FC0128"/>
                </a:solidFill>
                <a:latin typeface="Calibri"/>
                <a:ea typeface="Calibri"/>
                <a:cs typeface="Calibri"/>
                <a:sym typeface="Calibri"/>
              </a:rPr>
              <a:t> range condition</a:t>
            </a:r>
            <a:r>
              <a:rPr b="0" i="0" lang="en-US" sz="1600" u="none" cap="none" strike="noStrike">
                <a:solidFill>
                  <a:schemeClr val="dk1"/>
                </a:solidFill>
                <a:latin typeface="Calibri"/>
                <a:ea typeface="Calibri"/>
                <a:cs typeface="Calibri"/>
                <a:sym typeface="Calibri"/>
              </a:rPr>
              <a:t>. The range that you specify contains a lower limit and an upper limit.</a:t>
            </a:r>
          </a:p>
          <a:p>
            <a:pPr indent="0" lvl="1" marL="177800" marR="0" rtl="0" algn="l">
              <a:lnSpc>
                <a:spcPct val="95000"/>
              </a:lnSpc>
              <a:spcBef>
                <a:spcPts val="560"/>
              </a:spcBef>
              <a:buSzPct val="25000"/>
              <a:buNone/>
            </a:pPr>
            <a:r>
              <a:rPr b="0" i="0" lang="en-US" sz="1600" u="none" cap="none" strike="noStrike">
                <a:solidFill>
                  <a:schemeClr val="dk1"/>
                </a:solidFill>
                <a:latin typeface="Calibri"/>
                <a:ea typeface="Calibri"/>
                <a:cs typeface="Calibri"/>
                <a:sym typeface="Calibri"/>
              </a:rPr>
              <a:t>The </a:t>
            </a:r>
            <a:r>
              <a:rPr b="0" i="0" lang="en-US" sz="1600" u="none" cap="none" strike="noStrike">
                <a:solidFill>
                  <a:schemeClr val="dk1"/>
                </a:solidFill>
                <a:latin typeface="Courier New"/>
                <a:ea typeface="Courier New"/>
                <a:cs typeface="Courier New"/>
                <a:sym typeface="Courier New"/>
              </a:rPr>
              <a:t>SELECT</a:t>
            </a:r>
            <a:r>
              <a:rPr b="0" i="0" lang="en-US" sz="1600" u="none" cap="none" strike="noStrike">
                <a:solidFill>
                  <a:schemeClr val="dk1"/>
                </a:solidFill>
                <a:latin typeface="Calibri"/>
                <a:ea typeface="Calibri"/>
                <a:cs typeface="Calibri"/>
                <a:sym typeface="Calibri"/>
              </a:rPr>
              <a:t> statement on the slide returns rows from the </a:t>
            </a:r>
            <a:r>
              <a:rPr b="0" i="0" lang="en-US" sz="1600" u="none" cap="none" strike="noStrike">
                <a:solidFill>
                  <a:schemeClr val="dk1"/>
                </a:solidFill>
                <a:latin typeface="Courier New"/>
                <a:ea typeface="Courier New"/>
                <a:cs typeface="Courier New"/>
                <a:sym typeface="Courier New"/>
              </a:rPr>
              <a:t>Employees</a:t>
            </a:r>
            <a:r>
              <a:rPr b="0" i="0" lang="en-US" sz="1600" u="none" cap="none" strike="noStrike">
                <a:solidFill>
                  <a:schemeClr val="dk1"/>
                </a:solidFill>
                <a:latin typeface="Calibri"/>
                <a:ea typeface="Calibri"/>
                <a:cs typeface="Calibri"/>
                <a:sym typeface="Calibri"/>
              </a:rPr>
              <a:t> table for any employee whose base rate is between 40 and 50.</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Values specified with the </a:t>
            </a:r>
            <a:r>
              <a:rPr b="0" i="0" lang="en-US" sz="1600" u="none" cap="none" strike="noStrike">
                <a:solidFill>
                  <a:schemeClr val="dk1"/>
                </a:solidFill>
                <a:latin typeface="Courier New"/>
                <a:ea typeface="Courier New"/>
                <a:cs typeface="Courier New"/>
                <a:sym typeface="Courier New"/>
              </a:rPr>
              <a:t>BETWEEN</a:t>
            </a:r>
            <a:r>
              <a:rPr b="0" i="0" lang="en-US" sz="1600" u="none" cap="none" strike="noStrike">
                <a:solidFill>
                  <a:schemeClr val="dk1"/>
                </a:solidFill>
                <a:latin typeface="Calibri"/>
                <a:ea typeface="Calibri"/>
                <a:cs typeface="Calibri"/>
                <a:sym typeface="Calibri"/>
              </a:rPr>
              <a:t> condition are inclusive. You must specify the lower limit first.</a:t>
            </a:r>
          </a:p>
          <a:p>
            <a:pPr indent="0" lvl="0" marL="0" marR="0" rtl="0" algn="l">
              <a:spcBef>
                <a:spcPts val="0"/>
              </a:spcBef>
              <a:buSzPct val="25000"/>
              <a:buNone/>
            </a:pPr>
            <a:r>
              <a:t/>
            </a:r>
            <a:endParaRPr b="1" i="0" sz="16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The </a:t>
            </a:r>
            <a:r>
              <a:rPr b="1" i="0" lang="en-US" sz="1600" u="none" cap="none" strike="noStrike">
                <a:solidFill>
                  <a:schemeClr val="dk1"/>
                </a:solidFill>
                <a:latin typeface="Courier New"/>
                <a:ea typeface="Courier New"/>
                <a:cs typeface="Courier New"/>
                <a:sym typeface="Courier New"/>
              </a:rPr>
              <a:t>IN</a:t>
            </a:r>
            <a:r>
              <a:rPr b="1" i="0" lang="en-US" sz="1600" u="none" cap="none" strike="noStrike">
                <a:solidFill>
                  <a:schemeClr val="dk1"/>
                </a:solidFill>
                <a:latin typeface="Calibri"/>
                <a:ea typeface="Calibri"/>
                <a:cs typeface="Calibri"/>
                <a:sym typeface="Calibri"/>
              </a:rPr>
              <a:t> Condition</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To test for values in a specified set of values, use the </a:t>
            </a:r>
            <a:r>
              <a:rPr b="0" i="0" lang="en-US" sz="1600" u="none" cap="none" strike="noStrike">
                <a:solidFill>
                  <a:srgbClr val="FC0128"/>
                </a:solidFill>
                <a:latin typeface="Courier New"/>
                <a:ea typeface="Courier New"/>
                <a:cs typeface="Courier New"/>
                <a:sym typeface="Courier New"/>
              </a:rPr>
              <a:t>IN</a:t>
            </a:r>
            <a:r>
              <a:rPr b="0" i="0" lang="en-US" sz="1600" u="none" cap="none" strike="noStrike">
                <a:solidFill>
                  <a:srgbClr val="FC0128"/>
                </a:solidFill>
                <a:latin typeface="Calibri"/>
                <a:ea typeface="Calibri"/>
                <a:cs typeface="Calibri"/>
                <a:sym typeface="Calibri"/>
              </a:rPr>
              <a:t> condition</a:t>
            </a:r>
            <a:r>
              <a:rPr b="0" i="0" lang="en-US" sz="1600" u="none" cap="none" strike="noStrike">
                <a:solidFill>
                  <a:schemeClr val="dk1"/>
                </a:solidFill>
                <a:latin typeface="Calibri"/>
                <a:ea typeface="Calibri"/>
                <a:cs typeface="Calibri"/>
                <a:sym typeface="Calibri"/>
              </a:rPr>
              <a:t>. The </a:t>
            </a:r>
            <a:r>
              <a:rPr b="0" i="0" lang="en-US" sz="1600" u="none" cap="none" strike="noStrike">
                <a:solidFill>
                  <a:schemeClr val="dk1"/>
                </a:solidFill>
                <a:latin typeface="Courier New"/>
                <a:ea typeface="Courier New"/>
                <a:cs typeface="Courier New"/>
                <a:sym typeface="Courier New"/>
              </a:rPr>
              <a:t>IN</a:t>
            </a:r>
            <a:r>
              <a:rPr b="0" i="0" lang="en-US" sz="1600" u="none" cap="none" strike="noStrike">
                <a:solidFill>
                  <a:schemeClr val="dk1"/>
                </a:solidFill>
                <a:latin typeface="Calibri"/>
                <a:ea typeface="Calibri"/>
                <a:cs typeface="Calibri"/>
                <a:sym typeface="Calibri"/>
              </a:rPr>
              <a:t> condition is also known as the </a:t>
            </a:r>
            <a:r>
              <a:rPr b="0" i="1" lang="en-US" sz="1600" u="none" cap="none" strike="noStrike">
                <a:solidFill>
                  <a:schemeClr val="dk1"/>
                </a:solidFill>
                <a:latin typeface="Calibri"/>
                <a:ea typeface="Calibri"/>
                <a:cs typeface="Calibri"/>
                <a:sym typeface="Calibri"/>
              </a:rPr>
              <a:t>membership condition</a:t>
            </a:r>
            <a:r>
              <a:rPr b="0" i="0" lang="en-US" sz="1600" u="none" cap="none" strike="noStrike">
                <a:solidFill>
                  <a:schemeClr val="dk1"/>
                </a:solidFill>
                <a:latin typeface="Calibri"/>
                <a:ea typeface="Calibri"/>
                <a:cs typeface="Calibri"/>
                <a:sym typeface="Calibri"/>
              </a:rPr>
              <a:t>.</a:t>
            </a:r>
          </a:p>
          <a:p>
            <a:pPr indent="0" lvl="1" marL="17780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The </a:t>
            </a:r>
            <a:r>
              <a:rPr b="1" i="0" lang="en-US" sz="1600" u="none" cap="none" strike="noStrike">
                <a:solidFill>
                  <a:schemeClr val="dk1"/>
                </a:solidFill>
                <a:latin typeface="Courier New"/>
                <a:ea typeface="Courier New"/>
                <a:cs typeface="Courier New"/>
                <a:sym typeface="Courier New"/>
              </a:rPr>
              <a:t>LIKE</a:t>
            </a:r>
            <a:r>
              <a:rPr b="1" i="0" lang="en-US" sz="1600" u="none" cap="none" strike="noStrike">
                <a:solidFill>
                  <a:schemeClr val="dk1"/>
                </a:solidFill>
                <a:latin typeface="Calibri"/>
                <a:ea typeface="Calibri"/>
                <a:cs typeface="Calibri"/>
                <a:sym typeface="Calibri"/>
              </a:rPr>
              <a:t> Condition</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You may not always know the exact value to search for. You can select rows that match a character pattern by using the </a:t>
            </a:r>
            <a:r>
              <a:rPr b="0" i="0" lang="en-US" sz="1600" u="none" cap="none" strike="noStrike">
                <a:solidFill>
                  <a:srgbClr val="FC0128"/>
                </a:solidFill>
                <a:latin typeface="Courier New"/>
                <a:ea typeface="Courier New"/>
                <a:cs typeface="Courier New"/>
                <a:sym typeface="Courier New"/>
              </a:rPr>
              <a:t>LIKE</a:t>
            </a:r>
            <a:r>
              <a:rPr b="0" i="0" lang="en-US" sz="1600" u="none" cap="none" strike="noStrike">
                <a:solidFill>
                  <a:srgbClr val="FC0128"/>
                </a:solidFill>
                <a:latin typeface="Calibri"/>
                <a:ea typeface="Calibri"/>
                <a:cs typeface="Calibri"/>
                <a:sym typeface="Calibri"/>
              </a:rPr>
              <a:t> condition</a:t>
            </a:r>
            <a:r>
              <a:rPr b="0" i="0" lang="en-US" sz="1600" u="none" cap="none" strike="noStrike">
                <a:solidFill>
                  <a:schemeClr val="dk1"/>
                </a:solidFill>
                <a:latin typeface="Calibri"/>
                <a:ea typeface="Calibri"/>
                <a:cs typeface="Calibri"/>
                <a:sym typeface="Calibri"/>
              </a:rPr>
              <a:t>. The character pattern-matching operation is referred to as a </a:t>
            </a:r>
            <a:r>
              <a:rPr b="0" i="1" lang="en-US" sz="1600" u="none" cap="none" strike="noStrike">
                <a:solidFill>
                  <a:srgbClr val="FC0128"/>
                </a:solidFill>
                <a:latin typeface="Calibri"/>
                <a:ea typeface="Calibri"/>
                <a:cs typeface="Calibri"/>
                <a:sym typeface="Calibri"/>
              </a:rPr>
              <a:t>wildcard </a:t>
            </a:r>
            <a:r>
              <a:rPr b="0" i="0" lang="en-US" sz="1600" u="none" cap="none" strike="noStrike">
                <a:solidFill>
                  <a:srgbClr val="FC0128"/>
                </a:solidFill>
                <a:latin typeface="Calibri"/>
                <a:ea typeface="Calibri"/>
                <a:cs typeface="Calibri"/>
                <a:sym typeface="Calibri"/>
              </a:rPr>
              <a:t>search</a:t>
            </a:r>
            <a:r>
              <a:rPr b="0" i="0" lang="en-US" sz="1600" u="none" cap="none" strike="noStrike">
                <a:solidFill>
                  <a:schemeClr val="dk1"/>
                </a:solidFill>
                <a:latin typeface="Calibri"/>
                <a:ea typeface="Calibri"/>
                <a:cs typeface="Calibri"/>
                <a:sym typeface="Calibri"/>
              </a:rPr>
              <a:t>. Two symbols can be used to construct the search string. </a:t>
            </a:r>
          </a:p>
          <a:p>
            <a:pPr indent="0" lvl="0" marL="0" marR="0" rtl="0" algn="l">
              <a:spcBef>
                <a:spcPts val="0"/>
              </a:spcBef>
              <a:buSzPct val="25000"/>
              <a:buNone/>
            </a:pPr>
            <a:r>
              <a:rPr b="0" i="0" lang="en-US" sz="1600" u="none" cap="none" strike="noStrike">
                <a:solidFill>
                  <a:schemeClr val="dk1"/>
                </a:solidFill>
                <a:latin typeface="Calibri"/>
                <a:ea typeface="Calibri"/>
                <a:cs typeface="Calibri"/>
                <a:sym typeface="Calibri"/>
              </a:rPr>
              <a:t>	Search conditions can contain either literal characters or numbers:</a:t>
            </a:r>
          </a:p>
          <a:p>
            <a:pPr indent="0" lvl="1" marL="177800" marR="0" rtl="0" algn="l">
              <a:spcBef>
                <a:spcPts val="0"/>
              </a:spcBef>
              <a:buSzPct val="25000"/>
              <a:buNone/>
            </a:pPr>
            <a:r>
              <a:rPr b="0" i="0" lang="en-US" sz="1600" u="none" cap="none" strike="noStrike">
                <a:solidFill>
                  <a:schemeClr val="dk1"/>
                </a:solidFill>
                <a:latin typeface="Courier New"/>
                <a:ea typeface="Courier New"/>
                <a:cs typeface="Courier New"/>
                <a:sym typeface="Courier New"/>
              </a:rPr>
              <a:t>		%</a:t>
            </a:r>
            <a:r>
              <a:rPr b="0" i="0" lang="en-US" sz="1600" u="none" cap="none" strike="noStrike">
                <a:solidFill>
                  <a:schemeClr val="dk1"/>
                </a:solidFill>
                <a:latin typeface="Calibri"/>
                <a:ea typeface="Calibri"/>
                <a:cs typeface="Calibri"/>
                <a:sym typeface="Calibri"/>
              </a:rPr>
              <a:t> denotes zero or many characters.</a:t>
            </a:r>
          </a:p>
          <a:p>
            <a:pPr indent="0" lvl="1" marL="177800" marR="0" rtl="0" algn="l">
              <a:spcBef>
                <a:spcPts val="0"/>
              </a:spcBef>
              <a:buSzPct val="25000"/>
              <a:buNone/>
            </a:pPr>
            <a:r>
              <a:rPr b="0" i="0" lang="en-US" sz="1600" u="none" cap="none" strike="noStrike">
                <a:solidFill>
                  <a:schemeClr val="dk1"/>
                </a:solidFill>
                <a:latin typeface="Courier New"/>
                <a:ea typeface="Courier New"/>
                <a:cs typeface="Courier New"/>
                <a:sym typeface="Courier New"/>
              </a:rPr>
              <a:t>		_</a:t>
            </a:r>
            <a:r>
              <a:rPr b="0" i="0" lang="en-US" sz="1600" u="none" cap="none" strike="noStrike">
                <a:solidFill>
                  <a:schemeClr val="dk1"/>
                </a:solidFill>
                <a:latin typeface="Calibri"/>
                <a:ea typeface="Calibri"/>
                <a:cs typeface="Calibri"/>
                <a:sym typeface="Calibri"/>
              </a:rPr>
              <a:t> denotes one character.</a:t>
            </a:r>
          </a:p>
          <a:p>
            <a:pPr indent="0" lvl="1" marL="17780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52" name="Shape 4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53" name="Shape 453"/>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Null Values</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If a row lacks the data value for a particular column, that value is said to be </a:t>
            </a:r>
            <a:r>
              <a:rPr b="0" i="1" lang="en-US" sz="1600" u="none" cap="none" strike="noStrike">
                <a:solidFill>
                  <a:schemeClr val="dk1"/>
                </a:solidFill>
                <a:latin typeface="Calibri"/>
                <a:ea typeface="Calibri"/>
                <a:cs typeface="Calibri"/>
                <a:sym typeface="Calibri"/>
              </a:rPr>
              <a:t>null</a:t>
            </a:r>
            <a:r>
              <a:rPr b="0" i="0" lang="en-US" sz="1600" u="none" cap="none" strike="noStrike">
                <a:solidFill>
                  <a:schemeClr val="dk1"/>
                </a:solidFill>
                <a:latin typeface="Calibri"/>
                <a:ea typeface="Calibri"/>
                <a:cs typeface="Calibri"/>
                <a:sym typeface="Calibri"/>
              </a:rPr>
              <a:t>, or to contain a </a:t>
            </a:r>
            <a:r>
              <a:rPr b="0" i="0" lang="en-US" sz="1600" u="none" cap="none" strike="noStrike">
                <a:solidFill>
                  <a:srgbClr val="FC0128"/>
                </a:solidFill>
                <a:latin typeface="Calibri"/>
                <a:ea typeface="Calibri"/>
                <a:cs typeface="Calibri"/>
                <a:sym typeface="Calibri"/>
              </a:rPr>
              <a:t>null.</a:t>
            </a:r>
            <a:r>
              <a:rPr b="0" i="0" lang="en-US" sz="1600" u="none" cap="none" strike="noStrike">
                <a:solidFill>
                  <a:schemeClr val="dk1"/>
                </a:solidFill>
                <a:latin typeface="Calibri"/>
                <a:ea typeface="Calibri"/>
                <a:cs typeface="Calibri"/>
                <a:sym typeface="Calibri"/>
              </a:rPr>
              <a:t> </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A null is a value that is unavailable, unassigned, unknown, or inapplicable. A null is not the same as zero or a space. Zero is a number, and a space is a character. </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Columns of any data type can contain nulls. However, some constraints, </a:t>
            </a:r>
            <a:r>
              <a:rPr b="0" i="0" lang="en-US" sz="1600" u="none" cap="none" strike="noStrike">
                <a:solidFill>
                  <a:schemeClr val="dk1"/>
                </a:solidFill>
                <a:latin typeface="Courier New"/>
                <a:ea typeface="Courier New"/>
                <a:cs typeface="Courier New"/>
                <a:sym typeface="Courier New"/>
              </a:rPr>
              <a:t>NOT NULL</a:t>
            </a:r>
            <a:r>
              <a:rPr b="0" i="0" lang="en-US" sz="1600" u="none" cap="none" strike="noStrike">
                <a:solidFill>
                  <a:schemeClr val="dk1"/>
                </a:solidFill>
                <a:latin typeface="Calibri"/>
                <a:ea typeface="Calibri"/>
                <a:cs typeface="Calibri"/>
                <a:sym typeface="Calibri"/>
              </a:rPr>
              <a:t> and </a:t>
            </a:r>
            <a:r>
              <a:rPr b="0" i="0" lang="en-US" sz="1600" u="none" cap="none" strike="noStrike">
                <a:solidFill>
                  <a:schemeClr val="dk1"/>
                </a:solidFill>
                <a:latin typeface="Courier New"/>
                <a:ea typeface="Courier New"/>
                <a:cs typeface="Courier New"/>
                <a:sym typeface="Courier New"/>
              </a:rPr>
              <a:t>PRIMARY KEY</a:t>
            </a:r>
            <a:r>
              <a:rPr b="0" i="0" lang="en-US" sz="1600" u="none" cap="none" strike="noStrike">
                <a:solidFill>
                  <a:schemeClr val="dk1"/>
                </a:solidFill>
                <a:latin typeface="Calibri"/>
                <a:ea typeface="Calibri"/>
                <a:cs typeface="Calibri"/>
                <a:sym typeface="Calibri"/>
              </a:rPr>
              <a:t>, prevent nulls from being used in the column. </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In the </a:t>
            </a:r>
            <a:r>
              <a:rPr b="0" i="0" lang="en-US" sz="1600" u="none" cap="none" strike="noStrike">
                <a:solidFill>
                  <a:schemeClr val="dk1"/>
                </a:solidFill>
                <a:latin typeface="Courier New"/>
                <a:ea typeface="Courier New"/>
                <a:cs typeface="Courier New"/>
                <a:sym typeface="Courier New"/>
              </a:rPr>
              <a:t>ManagerID</a:t>
            </a:r>
            <a:r>
              <a:rPr b="0" i="0" lang="en-US" sz="1600" u="none" cap="none" strike="noStrike">
                <a:solidFill>
                  <a:schemeClr val="dk1"/>
                </a:solidFill>
                <a:latin typeface="Calibri"/>
                <a:ea typeface="Calibri"/>
                <a:cs typeface="Calibri"/>
                <a:sym typeface="Calibri"/>
              </a:rPr>
              <a:t> column in the </a:t>
            </a:r>
            <a:r>
              <a:rPr b="0" i="0" lang="en-US" sz="1600" u="none" cap="none" strike="noStrike">
                <a:solidFill>
                  <a:schemeClr val="dk1"/>
                </a:solidFill>
                <a:latin typeface="Courier New"/>
                <a:ea typeface="Courier New"/>
                <a:cs typeface="Courier New"/>
                <a:sym typeface="Courier New"/>
              </a:rPr>
              <a:t>Employees</a:t>
            </a:r>
            <a:r>
              <a:rPr b="0" i="0" lang="en-US" sz="1600" u="none" cap="none" strike="noStrike">
                <a:solidFill>
                  <a:schemeClr val="dk1"/>
                </a:solidFill>
                <a:latin typeface="Calibri"/>
                <a:ea typeface="Calibri"/>
                <a:cs typeface="Calibri"/>
                <a:sym typeface="Calibri"/>
              </a:rPr>
              <a:t> table, notice that managers (like Sanchez) have no ManagerID. </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If any column value in an arithmetic expression is null, the result is </a:t>
            </a:r>
            <a:r>
              <a:rPr b="0" i="0" lang="en-US" sz="1600" u="none" cap="none" strike="noStrike">
                <a:solidFill>
                  <a:srgbClr val="FC0128"/>
                </a:solidFill>
                <a:latin typeface="Calibri"/>
                <a:ea typeface="Calibri"/>
                <a:cs typeface="Calibri"/>
                <a:sym typeface="Calibri"/>
              </a:rPr>
              <a:t>null.</a:t>
            </a:r>
            <a:r>
              <a:rPr b="0" i="0" lang="en-US" sz="1600" u="none" cap="none" strike="noStrike">
                <a:solidFill>
                  <a:schemeClr val="dk1"/>
                </a:solidFill>
                <a:latin typeface="Calibri"/>
                <a:ea typeface="Calibri"/>
                <a:cs typeface="Calibri"/>
                <a:sym typeface="Calibri"/>
              </a:rPr>
              <a:t> For example, if you attempt to perform division with zero, you get an error. However, if you divide a number by null, the result is a null or unknown. </a:t>
            </a:r>
          </a:p>
          <a:p>
            <a:pPr indent="0" lvl="1" marL="17780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a:p>
            <a:pPr indent="0" lvl="1" marL="177800" marR="0" rtl="0" algn="l">
              <a:spcBef>
                <a:spcPts val="0"/>
              </a:spcBef>
              <a:buSzPct val="25000"/>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65" name="Shape 4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66" name="Shape 466"/>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600" u="none" cap="none" strike="noStrike">
                <a:solidFill>
                  <a:schemeClr val="dk1"/>
                </a:solidFill>
                <a:latin typeface="Calibri"/>
                <a:ea typeface="Calibri"/>
                <a:cs typeface="Calibri"/>
                <a:sym typeface="Calibri"/>
              </a:rPr>
              <a:t>The </a:t>
            </a:r>
            <a:r>
              <a:rPr b="1" i="0" lang="en-US" sz="1600" u="none" cap="none" strike="noStrike">
                <a:solidFill>
                  <a:schemeClr val="dk1"/>
                </a:solidFill>
                <a:latin typeface="Courier New"/>
                <a:ea typeface="Courier New"/>
                <a:cs typeface="Courier New"/>
                <a:sym typeface="Courier New"/>
              </a:rPr>
              <a:t>ORDER BY</a:t>
            </a:r>
            <a:r>
              <a:rPr b="1" i="0" lang="en-US" sz="1600" u="none" cap="none" strike="noStrike">
                <a:solidFill>
                  <a:schemeClr val="dk1"/>
                </a:solidFill>
                <a:latin typeface="Calibri"/>
                <a:ea typeface="Calibri"/>
                <a:cs typeface="Calibri"/>
                <a:sym typeface="Calibri"/>
              </a:rPr>
              <a:t> Clause</a:t>
            </a:r>
          </a:p>
          <a:p>
            <a:pPr indent="0" lvl="1" marL="177800" marR="0" rtl="0" algn="l">
              <a:spcBef>
                <a:spcPts val="0"/>
              </a:spcBef>
              <a:buSzPct val="25000"/>
              <a:buNone/>
            </a:pPr>
            <a:r>
              <a:rPr b="0" i="0" lang="en-US" sz="1600" u="none" cap="none" strike="noStrike">
                <a:solidFill>
                  <a:schemeClr val="dk1"/>
                </a:solidFill>
                <a:latin typeface="Calibri"/>
                <a:ea typeface="Calibri"/>
                <a:cs typeface="Calibri"/>
                <a:sym typeface="Calibri"/>
              </a:rPr>
              <a:t>The </a:t>
            </a:r>
            <a:r>
              <a:rPr b="0" i="0" lang="en-US" sz="1600" u="none" cap="none" strike="noStrike">
                <a:solidFill>
                  <a:srgbClr val="FC0128"/>
                </a:solidFill>
                <a:latin typeface="Calibri"/>
                <a:ea typeface="Calibri"/>
                <a:cs typeface="Calibri"/>
                <a:sym typeface="Calibri"/>
              </a:rPr>
              <a:t>order of rows</a:t>
            </a:r>
            <a:r>
              <a:rPr b="0" i="0" lang="en-US" sz="1600" u="none" cap="none" strike="noStrike">
                <a:solidFill>
                  <a:schemeClr val="dk1"/>
                </a:solidFill>
                <a:latin typeface="Calibri"/>
                <a:ea typeface="Calibri"/>
                <a:cs typeface="Calibri"/>
                <a:sym typeface="Calibri"/>
              </a:rPr>
              <a:t> returned in a query result is undefined. The </a:t>
            </a:r>
            <a:r>
              <a:rPr b="0" i="0" lang="en-US" sz="1600" u="none" cap="none" strike="noStrike">
                <a:solidFill>
                  <a:srgbClr val="FC0128"/>
                </a:solidFill>
                <a:latin typeface="Courier New"/>
                <a:ea typeface="Courier New"/>
                <a:cs typeface="Courier New"/>
                <a:sym typeface="Courier New"/>
              </a:rPr>
              <a:t>ORDER BY</a:t>
            </a:r>
            <a:r>
              <a:rPr b="0" i="0" lang="en-US" sz="1600" u="none" cap="none" strike="noStrike">
                <a:solidFill>
                  <a:srgbClr val="FC0128"/>
                </a:solidFill>
                <a:latin typeface="Calibri"/>
                <a:ea typeface="Calibri"/>
                <a:cs typeface="Calibri"/>
                <a:sym typeface="Calibri"/>
              </a:rPr>
              <a:t> clause</a:t>
            </a:r>
            <a:r>
              <a:rPr b="0" i="0" lang="en-US" sz="1600" u="none" cap="none" strike="noStrike">
                <a:solidFill>
                  <a:schemeClr val="dk1"/>
                </a:solidFill>
                <a:latin typeface="Calibri"/>
                <a:ea typeface="Calibri"/>
                <a:cs typeface="Calibri"/>
                <a:sym typeface="Calibri"/>
              </a:rPr>
              <a:t> can be used to sort the rows. If you use the </a:t>
            </a:r>
            <a:r>
              <a:rPr b="0" i="0" lang="en-US" sz="1600" u="none" cap="none" strike="noStrike">
                <a:solidFill>
                  <a:schemeClr val="dk1"/>
                </a:solidFill>
                <a:latin typeface="Courier New"/>
                <a:ea typeface="Courier New"/>
                <a:cs typeface="Courier New"/>
                <a:sym typeface="Courier New"/>
              </a:rPr>
              <a:t>ORDER BY</a:t>
            </a:r>
            <a:r>
              <a:rPr b="0" i="0" lang="en-US" sz="1600" u="none" cap="none" strike="noStrike">
                <a:solidFill>
                  <a:schemeClr val="dk1"/>
                </a:solidFill>
                <a:latin typeface="Calibri"/>
                <a:ea typeface="Calibri"/>
                <a:cs typeface="Calibri"/>
                <a:sym typeface="Calibri"/>
              </a:rPr>
              <a:t> clause, it must be the last clause of the SQL statement. You can specify an expression, or an alias, or column position as the sort condition. </a:t>
            </a:r>
          </a:p>
          <a:p>
            <a:pPr indent="0" lvl="1" marL="177800" marR="0" rtl="0" algn="l">
              <a:spcBef>
                <a:spcPts val="0"/>
              </a:spcBef>
              <a:buSzPct val="25000"/>
              <a:buNone/>
            </a:pPr>
            <a:r>
              <a:t/>
            </a:r>
            <a:endParaRPr b="0" i="0" sz="16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78" name="Shape 4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 name="Shape 78"/>
          <p:cNvSpPr txBox="1"/>
          <p:nvPr>
            <p:ph idx="12" type="sldNum"/>
          </p:nvPr>
        </p:nvSpPr>
        <p:spPr>
          <a:xfrm>
            <a:off x="6308999" y="8747999"/>
            <a:ext cx="547500" cy="3945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85" name="Shape 4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r>
              <a:rPr lang="en-US" sz="1000">
                <a:solidFill>
                  <a:schemeClr val="dk1"/>
                </a:solidFill>
                <a:latin typeface="Calibri"/>
                <a:ea typeface="Calibri"/>
                <a:cs typeface="Calibri"/>
                <a:sym typeface="Calibri"/>
              </a:rPr>
              <a:t>##</a:t>
            </a:r>
          </a:p>
        </p:txBody>
      </p:sp>
      <p:sp>
        <p:nvSpPr>
          <p:cNvPr id="495" name="Shape 4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96" name="Shape 496"/>
          <p:cNvSpPr txBox="1"/>
          <p:nvPr>
            <p:ph idx="1" type="body"/>
          </p:nvPr>
        </p:nvSpPr>
        <p:spPr>
          <a:xfrm>
            <a:off x="688481" y="4416099"/>
            <a:ext cx="5504853" cy="418245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05" name="Shape 5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17" name="Shape 5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28" name="Shape 5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40" name="Shape 540"/>
          <p:cNvSpPr txBox="1"/>
          <p:nvPr>
            <p:ph idx="12" type="sldNum"/>
          </p:nvPr>
        </p:nvSpPr>
        <p:spPr>
          <a:xfrm>
            <a:off x="6308999" y="8747999"/>
            <a:ext cx="547500" cy="3945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47" name="Shape 547"/>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548" name="Shape 548"/>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chemeClr val="dk1"/>
                </a:solidFill>
                <a:latin typeface="Calibri"/>
                <a:ea typeface="Calibri"/>
                <a:cs typeface="Calibri"/>
                <a:sym typeface="Calibri"/>
              </a:rPr>
              <a:t> license.</a:t>
            </a:r>
          </a:p>
        </p:txBody>
      </p:sp>
      <p:sp>
        <p:nvSpPr>
          <p:cNvPr id="549" name="Shape 549"/>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9" name="Shape 559"/>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560" name="Shape 560"/>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rgbClr val="000000"/>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rgbClr val="000000"/>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rgbClr val="000000"/>
                </a:solidFill>
                <a:latin typeface="Calibri"/>
                <a:ea typeface="Calibri"/>
                <a:cs typeface="Calibri"/>
                <a:sym typeface="Calibri"/>
              </a:rPr>
              <a:t> license.</a:t>
            </a:r>
          </a:p>
        </p:txBody>
      </p:sp>
      <p:sp>
        <p:nvSpPr>
          <p:cNvPr id="561" name="Shape 561"/>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rgbClr val="000000"/>
                </a:solidFill>
                <a:latin typeface="Calibri"/>
                <a:ea typeface="Calibri"/>
                <a:cs typeface="Calibri"/>
                <a:sym typeface="Calibri"/>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6" name="Shape 576"/>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577" name="Shape 577"/>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chemeClr val="dk1"/>
                </a:solidFill>
                <a:latin typeface="Calibri"/>
                <a:ea typeface="Calibri"/>
                <a:cs typeface="Calibri"/>
                <a:sym typeface="Calibri"/>
              </a:rPr>
              <a:t> license.</a:t>
            </a:r>
          </a:p>
        </p:txBody>
      </p:sp>
      <p:sp>
        <p:nvSpPr>
          <p:cNvPr id="578" name="Shape 578"/>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86" name="Shape 586"/>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587" name="Shape 587"/>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3"/>
              </a:rPr>
              <a:t>Creative Commons Attribution-NonCommercial-ShareAlike</a:t>
            </a:r>
            <a:r>
              <a:rPr lang="en-US" sz="1000">
                <a:solidFill>
                  <a:schemeClr val="dk1"/>
                </a:solidFill>
                <a:latin typeface="Calibri"/>
                <a:ea typeface="Calibri"/>
                <a:cs typeface="Calibri"/>
                <a:sym typeface="Calibri"/>
              </a:rPr>
              <a:t> license.</a:t>
            </a:r>
          </a:p>
        </p:txBody>
      </p:sp>
      <p:sp>
        <p:nvSpPr>
          <p:cNvPr id="588" name="Shape 588"/>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0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86" name="Shape 86"/>
          <p:cNvSpPr txBox="1"/>
          <p:nvPr>
            <p:ph idx="12" type="sldNum"/>
          </p:nvPr>
        </p:nvSpPr>
        <p:spPr>
          <a:xfrm>
            <a:off x="6308999" y="8747999"/>
            <a:ext cx="547500" cy="3945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 name="Shape 114"/>
          <p:cNvSpPr txBox="1"/>
          <p:nvPr>
            <p:ph idx="12" type="sldNum"/>
          </p:nvPr>
        </p:nvSpPr>
        <p:spPr>
          <a:xfrm>
            <a:off x="6308999" y="8747999"/>
            <a:ext cx="547500" cy="3945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6" name="Shape 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83" name="Shape 1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0" name="Shape 190"/>
          <p:cNvSpPr txBox="1"/>
          <p:nvPr>
            <p:ph idx="1" type="body"/>
          </p:nvPr>
        </p:nvSpPr>
        <p:spPr>
          <a:xfrm>
            <a:off x="381000" y="4343400"/>
            <a:ext cx="60960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600" u="none" cap="none" strike="noStrike">
              <a:solidFill>
                <a:schemeClr val="dk1"/>
              </a:solidFill>
              <a:latin typeface="Calibri"/>
              <a:ea typeface="Calibri"/>
              <a:cs typeface="Calibri"/>
              <a:sym typeface="Calibri"/>
            </a:endParaRPr>
          </a:p>
        </p:txBody>
      </p:sp>
      <p:sp>
        <p:nvSpPr>
          <p:cNvPr id="191" name="Shape 191"/>
          <p:cNvSpPr txBox="1"/>
          <p:nvPr>
            <p:ph idx="11" type="ftr"/>
          </p:nvPr>
        </p:nvSpPr>
        <p:spPr>
          <a:xfrm>
            <a:off x="-1" y="8747999"/>
            <a:ext cx="6308999" cy="394413"/>
          </a:xfrm>
          <a:prstGeom prst="rect">
            <a:avLst/>
          </a:prstGeom>
          <a:noFill/>
          <a:ln>
            <a:noFill/>
          </a:ln>
        </p:spPr>
        <p:txBody>
          <a:bodyPr anchorCtr="0" anchor="b" bIns="45700" lIns="91425" rIns="91425" wrap="square" tIns="45700">
            <a:noAutofit/>
          </a:bodyPr>
          <a:lstStyle/>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 Software University Foundation – </a:t>
            </a:r>
            <a:r>
              <a:rPr b="0" i="0" lang="en-US" sz="1000" u="sng" cap="none" strike="noStrike">
                <a:solidFill>
                  <a:schemeClr val="hlink"/>
                </a:solidFill>
                <a:latin typeface="Calibri"/>
                <a:ea typeface="Calibri"/>
                <a:cs typeface="Calibri"/>
                <a:sym typeface="Calibri"/>
                <a:hlinkClick r:id="rId2"/>
              </a:rPr>
              <a:t>http://softuni.org</a:t>
            </a:r>
          </a:p>
          <a:p>
            <a:pPr indent="0" lvl="0" marL="0" marR="0" rtl="0" algn="l">
              <a:spcBef>
                <a:spcPts val="0"/>
              </a:spcBef>
              <a:buSzPct val="25000"/>
              <a:buNone/>
            </a:pPr>
            <a:r>
              <a:rPr b="0" i="0" lang="en-US" sz="1000" u="none" cap="none" strike="noStrike">
                <a:solidFill>
                  <a:schemeClr val="dk1"/>
                </a:solidFill>
                <a:latin typeface="Calibri"/>
                <a:ea typeface="Calibri"/>
                <a:cs typeface="Calibri"/>
                <a:sym typeface="Calibri"/>
              </a:rPr>
              <a:t>This work is licensed under the </a:t>
            </a:r>
            <a:r>
              <a:rPr b="0" i="0" lang="en-US" sz="1000" u="sng" cap="none" strike="noStrike">
                <a:solidFill>
                  <a:schemeClr val="hlink"/>
                </a:solidFill>
                <a:latin typeface="Calibri"/>
                <a:ea typeface="Calibri"/>
                <a:cs typeface="Calibri"/>
                <a:sym typeface="Calibri"/>
                <a:hlinkClick r:id="rId3"/>
              </a:rPr>
              <a:t>Creative Commons Attribution-NonCommercial-ShareAlike</a:t>
            </a:r>
            <a:r>
              <a:rPr b="0" i="0" lang="en-US" sz="1000" u="none" cap="none" strike="noStrike">
                <a:solidFill>
                  <a:schemeClr val="dk1"/>
                </a:solidFill>
                <a:latin typeface="Calibri"/>
                <a:ea typeface="Calibri"/>
                <a:cs typeface="Calibri"/>
                <a:sym typeface="Calibri"/>
              </a:rPr>
              <a:t> license.</a:t>
            </a:r>
          </a:p>
        </p:txBody>
      </p:sp>
      <p:sp>
        <p:nvSpPr>
          <p:cNvPr id="192" name="Shape 192"/>
          <p:cNvSpPr txBox="1"/>
          <p:nvPr>
            <p:ph idx="12" type="sldNum"/>
          </p:nvPr>
        </p:nvSpPr>
        <p:spPr>
          <a:xfrm>
            <a:off x="6308999" y="8747999"/>
            <a:ext cx="547413" cy="394413"/>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0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381000" y="4343400"/>
            <a:ext cx="60960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0" name="Shape 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png"/><Relationship Id="rId4" Type="http://schemas.openxmlformats.org/officeDocument/2006/relationships/hyperlink" Target="http://softuni.bg/" TargetMode="External"/><Relationship Id="rId11" Type="http://schemas.openxmlformats.org/officeDocument/2006/relationships/hyperlink" Target="http://www.youtube.com/SoftwareUniversity" TargetMode="External"/><Relationship Id="rId10" Type="http://schemas.openxmlformats.org/officeDocument/2006/relationships/hyperlink" Target="https://twitter.com/softunibg" TargetMode="External"/><Relationship Id="rId12" Type="http://schemas.openxmlformats.org/officeDocument/2006/relationships/hyperlink" Target="http://www.introprogramming.info/" TargetMode="External"/><Relationship Id="rId9" Type="http://schemas.openxmlformats.org/officeDocument/2006/relationships/hyperlink" Target="https://www.facebook.com/SoftwareUniversity" TargetMode="External"/><Relationship Id="rId5" Type="http://schemas.openxmlformats.org/officeDocument/2006/relationships/hyperlink" Target="http://softuni.org/" TargetMode="External"/><Relationship Id="rId6" Type="http://schemas.openxmlformats.org/officeDocument/2006/relationships/hyperlink" Target="http://www.nakov.com/" TargetMode="External"/><Relationship Id="rId7" Type="http://schemas.openxmlformats.org/officeDocument/2006/relationships/hyperlink" Target="http://forum.softuni.bg/" TargetMode="External"/><Relationship Id="rId8" Type="http://schemas.openxmlformats.org/officeDocument/2006/relationships/hyperlink" Target="http://judge.softuni.bg/"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Slide">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Shape 16"/>
          <p:cNvSpPr txBox="1"/>
          <p:nvPr>
            <p:ph type="ctrTitle"/>
          </p:nvPr>
        </p:nvSpPr>
        <p:spPr>
          <a:xfrm>
            <a:off x="4366413" y="314301"/>
            <a:ext cx="7382341" cy="2000251"/>
          </a:xfrm>
          <a:prstGeom prst="rect">
            <a:avLst/>
          </a:prstGeom>
          <a:noFill/>
          <a:ln>
            <a:noFill/>
          </a:ln>
        </p:spPr>
        <p:txBody>
          <a:bodyPr anchorCtr="0" anchor="ctr" bIns="91425" lIns="91425" rIns="91425" wrap="square" tIns="91425"/>
          <a:lstStyle>
            <a:lvl1pPr indent="0" lvl="0" marL="0" marR="0" rtl="0" algn="r">
              <a:lnSpc>
                <a:spcPct val="90000"/>
              </a:lnSpc>
              <a:spcBef>
                <a:spcPts val="0"/>
              </a:spcBef>
              <a:buClr>
                <a:srgbClr val="F6D18E"/>
              </a:buClr>
              <a:buFont typeface="Calibri"/>
              <a:buNone/>
              <a:defRPr b="1" i="0" sz="5400" u="none" cap="none" strike="noStrike">
                <a:solidFill>
                  <a:srgbClr val="F6D1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4366413" y="2346299"/>
            <a:ext cx="7382341" cy="1752600"/>
          </a:xfrm>
          <a:prstGeom prst="rect">
            <a:avLst/>
          </a:prstGeom>
          <a:noFill/>
          <a:ln>
            <a:noFill/>
          </a:ln>
        </p:spPr>
        <p:txBody>
          <a:bodyPr anchorCtr="0" anchor="t" bIns="91425" lIns="91425" rIns="91425" wrap="square" tIns="91425"/>
          <a:lstStyle>
            <a:lvl1pPr indent="0" lvl="0" marL="0" marR="0" rtl="0" algn="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ctr">
              <a:lnSpc>
                <a:spcPct val="105000"/>
              </a:lnSpc>
              <a:spcBef>
                <a:spcPts val="600"/>
              </a:spcBef>
              <a:spcAft>
                <a:spcPts val="600"/>
              </a:spcAft>
              <a:buClr>
                <a:schemeClr val="accent1"/>
              </a:buClr>
              <a:buFont typeface="Noto Sans Symbols"/>
              <a:buNone/>
              <a:defRPr b="0" i="0" sz="3200" u="none" cap="none" strike="noStrike">
                <a:solidFill>
                  <a:schemeClr val="lt1"/>
                </a:solidFill>
                <a:latin typeface="Calibri"/>
                <a:ea typeface="Calibri"/>
                <a:cs typeface="Calibri"/>
                <a:sym typeface="Calibri"/>
              </a:defRPr>
            </a:lvl2pPr>
            <a:lvl3pPr indent="-12487" lvl="2" marL="1218987" marR="0" rtl="0" algn="ctr">
              <a:lnSpc>
                <a:spcPct val="105000"/>
              </a:lnSpc>
              <a:spcBef>
                <a:spcPts val="600"/>
              </a:spcBef>
              <a:spcAft>
                <a:spcPts val="600"/>
              </a:spcAft>
              <a:buClr>
                <a:srgbClr val="EF9A1D"/>
              </a:buClr>
              <a:buFont typeface="Noto Sans Symbols"/>
              <a:buNone/>
              <a:defRPr b="0" i="0" sz="3000" u="none" cap="none" strike="noStrike">
                <a:solidFill>
                  <a:schemeClr val="lt1"/>
                </a:solidFill>
                <a:latin typeface="Calibri"/>
                <a:ea typeface="Calibri"/>
                <a:cs typeface="Calibri"/>
                <a:sym typeface="Calibri"/>
              </a:defRPr>
            </a:lvl3pPr>
            <a:lvl4pPr indent="-12380" lvl="3" marL="1828480" marR="0" rtl="0" algn="ctr">
              <a:lnSpc>
                <a:spcPct val="105000"/>
              </a:lnSpc>
              <a:spcBef>
                <a:spcPts val="600"/>
              </a:spcBef>
              <a:spcAft>
                <a:spcPts val="600"/>
              </a:spcAft>
              <a:buClr>
                <a:srgbClr val="ED9411"/>
              </a:buClr>
              <a:buFont typeface="Noto Sans Symbols"/>
              <a:buNone/>
              <a:defRPr b="0" i="0" sz="2800" u="none" cap="none" strike="noStrike">
                <a:solidFill>
                  <a:schemeClr val="lt1"/>
                </a:solidFill>
                <a:latin typeface="Calibri"/>
                <a:ea typeface="Calibri"/>
                <a:cs typeface="Calibri"/>
                <a:sym typeface="Calibri"/>
              </a:defRPr>
            </a:lvl4pPr>
            <a:lvl5pPr indent="-12271" lvl="4" marL="2437972" marR="0" rtl="0" algn="ctr">
              <a:lnSpc>
                <a:spcPct val="105000"/>
              </a:lnSpc>
              <a:spcBef>
                <a:spcPts val="600"/>
              </a:spcBef>
              <a:spcAft>
                <a:spcPts val="600"/>
              </a:spcAft>
              <a:buClr>
                <a:srgbClr val="E28D10"/>
              </a:buClr>
              <a:buFont typeface="Noto Sans Symbols"/>
              <a:buNone/>
              <a:defRPr b="0" i="0" sz="2600" u="none" cap="none" strike="noStrike">
                <a:solidFill>
                  <a:schemeClr val="lt1"/>
                </a:solidFill>
                <a:latin typeface="Calibri"/>
                <a:ea typeface="Calibri"/>
                <a:cs typeface="Calibri"/>
                <a:sym typeface="Calibri"/>
              </a:defRPr>
            </a:lvl5pPr>
            <a:lvl6pPr indent="-12165" lvl="5" marL="3047466"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6pPr>
            <a:lvl7pPr indent="-12060" lvl="6" marL="3656960"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7pPr>
            <a:lvl8pPr indent="-11953" lvl="7" marL="4266453"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8pPr>
            <a:lvl9pPr indent="-11846" lvl="8" marL="4875947" marR="0" rtl="0" algn="ctr">
              <a:lnSpc>
                <a:spcPct val="90000"/>
              </a:lnSpc>
              <a:spcBef>
                <a:spcPts val="800"/>
              </a:spcBef>
              <a:buClr>
                <a:schemeClr val="accent1"/>
              </a:buClr>
              <a:buFont typeface="Arial"/>
              <a:buNone/>
              <a:defRPr b="0" i="0" sz="2000" u="none" cap="none" strike="noStrike">
                <a:solidFill>
                  <a:schemeClr val="lt1"/>
                </a:solidFill>
                <a:latin typeface="Calibri"/>
                <a:ea typeface="Calibri"/>
                <a:cs typeface="Calibri"/>
                <a:sym typeface="Calibri"/>
              </a:defRPr>
            </a:lvl9pPr>
          </a:lstStyle>
          <a:p/>
        </p:txBody>
      </p:sp>
      <p:sp>
        <p:nvSpPr>
          <p:cNvPr id="18" name="Shape 18"/>
          <p:cNvSpPr txBox="1"/>
          <p:nvPr>
            <p:ph idx="2" type="body"/>
          </p:nvPr>
        </p:nvSpPr>
        <p:spPr>
          <a:xfrm>
            <a:off x="760412" y="4164083"/>
            <a:ext cx="3187613" cy="525135"/>
          </a:xfrm>
          <a:prstGeom prst="rect">
            <a:avLst/>
          </a:prstGeom>
          <a:noFill/>
          <a:ln>
            <a:noFill/>
          </a:ln>
        </p:spPr>
        <p:txBody>
          <a:bodyPr anchorCtr="0" anchor="b"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800" u="none" cap="none" strike="noStrike">
                <a:solidFill>
                  <a:srgbClr val="EE792A"/>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19" name="Shape 19"/>
          <p:cNvSpPr/>
          <p:nvPr>
            <p:ph idx="3" type="pic"/>
          </p:nvPr>
        </p:nvSpPr>
        <p:spPr>
          <a:xfrm>
            <a:off x="4366413" y="4191000"/>
            <a:ext cx="7382341" cy="1905000"/>
          </a:xfrm>
          <a:prstGeom prst="rect">
            <a:avLst/>
          </a:prstGeom>
          <a:noFill/>
          <a:ln>
            <a:noFill/>
          </a:ln>
        </p:spPr>
        <p:txBody>
          <a:bodyPr anchorCtr="0" anchor="t" bIns="91425" lIns="91425" rIns="91425" wrap="square" tIns="91425"/>
          <a:lstStyle>
            <a:lvl1pPr indent="0" lvl="0" marL="0" marR="0" rtl="0" algn="l">
              <a:lnSpc>
                <a:spcPct val="105000"/>
              </a:lnSpc>
              <a:spcBef>
                <a:spcPts val="600"/>
              </a:spcBef>
              <a:spcAft>
                <a:spcPts val="600"/>
              </a:spcAft>
              <a:buClr>
                <a:srgbClr val="F2B254"/>
              </a:buClr>
              <a:buFont typeface="Noto Sans Symbols"/>
              <a:buNone/>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0" name="Shape 20"/>
          <p:cNvSpPr txBox="1"/>
          <p:nvPr>
            <p:ph idx="4" type="body"/>
          </p:nvPr>
        </p:nvSpPr>
        <p:spPr>
          <a:xfrm>
            <a:off x="760413" y="4633982"/>
            <a:ext cx="3187614" cy="444343"/>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300" u="none" cap="none" strike="noStrike">
                <a:solidFill>
                  <a:srgbClr val="F4B36C"/>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1" name="Shape 21"/>
          <p:cNvSpPr txBox="1"/>
          <p:nvPr>
            <p:ph idx="5" type="body"/>
          </p:nvPr>
        </p:nvSpPr>
        <p:spPr>
          <a:xfrm>
            <a:off x="760412" y="5011671"/>
            <a:ext cx="3187613" cy="395869"/>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2000" u="none" cap="none" strike="noStrike">
                <a:solidFill>
                  <a:srgbClr val="FAE4BE"/>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2" name="Shape 22"/>
          <p:cNvSpPr txBox="1"/>
          <p:nvPr>
            <p:ph idx="6" type="body"/>
          </p:nvPr>
        </p:nvSpPr>
        <p:spPr>
          <a:xfrm>
            <a:off x="760412" y="5394605"/>
            <a:ext cx="3187613" cy="363552"/>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8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3" name="Shape 23"/>
          <p:cNvSpPr txBox="1"/>
          <p:nvPr>
            <p:ph idx="7" type="body"/>
          </p:nvPr>
        </p:nvSpPr>
        <p:spPr>
          <a:xfrm>
            <a:off x="760412" y="5735767"/>
            <a:ext cx="3187613" cy="331235"/>
          </a:xfrm>
          <a:prstGeom prst="rect">
            <a:avLst/>
          </a:prstGeom>
          <a:noFill/>
          <a:ln>
            <a:noFill/>
          </a:ln>
        </p:spPr>
        <p:txBody>
          <a:bodyPr anchorCtr="0" anchor="ctr" bIns="91425" lIns="91425" rIns="91425" wrap="square" tIns="91425"/>
          <a:lstStyle>
            <a:lvl1pPr indent="0" lvl="0" marL="0" marR="0" rtl="0" algn="l">
              <a:lnSpc>
                <a:spcPct val="105000"/>
              </a:lnSpc>
              <a:spcBef>
                <a:spcPts val="0"/>
              </a:spcBef>
              <a:spcAft>
                <a:spcPts val="0"/>
              </a:spcAft>
              <a:buClr>
                <a:srgbClr val="F2B254"/>
              </a:buClr>
              <a:buFont typeface="Noto Sans Symbols"/>
              <a:buNone/>
              <a:defRPr b="1" i="0" sz="1600" u="none" cap="none" strike="noStrike">
                <a:solidFill>
                  <a:srgbClr val="F27A44"/>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bg>
      <p:bgPr>
        <a:blipFill rotWithShape="1">
          <a:blip r:embed="rId2">
            <a:alphaModFix/>
          </a:blip>
          <a:stretch>
            <a:fillRect b="0" l="0" r="0" t="0"/>
          </a:stretch>
        </a:blipFill>
      </p:bgPr>
    </p:bg>
    <p:spTree>
      <p:nvGrpSpPr>
        <p:cNvPr id="24" name="Shape 24"/>
        <p:cNvGrpSpPr/>
        <p:nvPr/>
      </p:nvGrpSpPr>
      <p:grpSpPr>
        <a:xfrm>
          <a:off x="0" y="0"/>
          <a:ext cx="0" cy="0"/>
          <a:chOff x="0" y="0"/>
          <a:chExt cx="0" cy="0"/>
        </a:xfrm>
      </p:grpSpPr>
      <p:sp>
        <p:nvSpPr>
          <p:cNvPr id="25" name="Shape 25"/>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26" name="Shape 26"/>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27" name="Shape 27"/>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28" name="Shape 28"/>
          <p:cNvSpPr txBox="1"/>
          <p:nvPr>
            <p:ph idx="1" type="body"/>
          </p:nvPr>
        </p:nvSpPr>
        <p:spPr>
          <a:xfrm>
            <a:off x="190413" y="1151121"/>
            <a:ext cx="11804822" cy="5570355"/>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
        <p:nvSpPr>
          <p:cNvPr id="29" name="Shape 29"/>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id="30" name="Shape 30"/>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Title Slide">
    <p:bg>
      <p:bgPr>
        <a:blipFill rotWithShape="1">
          <a:blip r:embed="rId2">
            <a:alphaModFix/>
          </a:blip>
          <a:stretch>
            <a:fillRect b="0" l="0" r="0" t="0"/>
          </a:stretch>
        </a:blipFill>
      </p:bgPr>
    </p:bg>
    <p:spTree>
      <p:nvGrpSpPr>
        <p:cNvPr id="31" name="Shape 31"/>
        <p:cNvGrpSpPr/>
        <p:nvPr/>
      </p:nvGrpSpPr>
      <p:grpSpPr>
        <a:xfrm>
          <a:off x="0" y="0"/>
          <a:ext cx="0" cy="0"/>
          <a:chOff x="0" y="0"/>
          <a:chExt cx="0" cy="0"/>
        </a:xfrm>
      </p:grpSpPr>
      <p:sp>
        <p:nvSpPr>
          <p:cNvPr id="32" name="Shape 32"/>
          <p:cNvSpPr txBox="1"/>
          <p:nvPr>
            <p:ph type="title"/>
          </p:nvPr>
        </p:nvSpPr>
        <p:spPr>
          <a:xfrm>
            <a:off x="912813" y="4953000"/>
            <a:ext cx="10363200" cy="820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rgbClr val="F3BE60"/>
              </a:buClr>
              <a:buFont typeface="Calibri"/>
              <a:buNone/>
              <a:defRPr b="1" i="0" sz="54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912813" y="5754968"/>
            <a:ext cx="10363200" cy="719034"/>
          </a:xfrm>
          <a:prstGeom prst="rect">
            <a:avLst/>
          </a:prstGeom>
          <a:noFill/>
          <a:ln>
            <a:noFill/>
          </a:ln>
        </p:spPr>
        <p:txBody>
          <a:bodyPr anchorCtr="0" anchor="t" bIns="91425" lIns="91425" rIns="91425" wrap="square" tIns="91425"/>
          <a:lstStyle>
            <a:lvl1pPr indent="0" lvl="0" marL="0" marR="0" rtl="0" algn="ctr">
              <a:lnSpc>
                <a:spcPct val="105000"/>
              </a:lnSpc>
              <a:spcBef>
                <a:spcPts val="0"/>
              </a:spcBef>
              <a:spcAft>
                <a:spcPts val="600"/>
              </a:spcAft>
              <a:buClr>
                <a:srgbClr val="F2B254"/>
              </a:buClr>
              <a:buFont typeface="Noto Sans Symbols"/>
              <a:buNone/>
              <a:defRPr b="0" i="0" sz="4000" u="none" cap="none" strike="noStrike">
                <a:solidFill>
                  <a:schemeClr val="accent1"/>
                </a:solidFill>
                <a:latin typeface="Calibri"/>
                <a:ea typeface="Calibri"/>
                <a:cs typeface="Calibri"/>
                <a:sym typeface="Calibri"/>
              </a:defRPr>
            </a:lvl1pPr>
            <a:lvl2pPr indent="-12592" lvl="1" marL="609493" marR="0" rtl="0" algn="l">
              <a:lnSpc>
                <a:spcPct val="105000"/>
              </a:lnSpc>
              <a:spcBef>
                <a:spcPts val="600"/>
              </a:spcBef>
              <a:spcAft>
                <a:spcPts val="600"/>
              </a:spcAft>
              <a:buClr>
                <a:schemeClr val="accent1"/>
              </a:buClr>
              <a:buFont typeface="Noto Sans Symbols"/>
              <a:buNone/>
              <a:defRPr b="0" i="0" sz="2400" u="none" cap="none" strike="noStrike">
                <a:solidFill>
                  <a:schemeClr val="lt1"/>
                </a:solidFill>
                <a:latin typeface="Calibri"/>
                <a:ea typeface="Calibri"/>
                <a:cs typeface="Calibri"/>
                <a:sym typeface="Calibri"/>
              </a:defRPr>
            </a:lvl2pPr>
            <a:lvl3pPr indent="-12487" lvl="2" marL="1218987" marR="0" rtl="0" algn="l">
              <a:lnSpc>
                <a:spcPct val="105000"/>
              </a:lnSpc>
              <a:spcBef>
                <a:spcPts val="600"/>
              </a:spcBef>
              <a:spcAft>
                <a:spcPts val="600"/>
              </a:spcAft>
              <a:buClr>
                <a:srgbClr val="EF9A1D"/>
              </a:buClr>
              <a:buFont typeface="Noto Sans Symbols"/>
              <a:buNone/>
              <a:defRPr b="0" i="0" sz="2100" u="none" cap="none" strike="noStrike">
                <a:solidFill>
                  <a:schemeClr val="lt1"/>
                </a:solidFill>
                <a:latin typeface="Calibri"/>
                <a:ea typeface="Calibri"/>
                <a:cs typeface="Calibri"/>
                <a:sym typeface="Calibri"/>
              </a:defRPr>
            </a:lvl3pPr>
            <a:lvl4pPr indent="-12380" lvl="3" marL="1828480" marR="0" rtl="0" algn="l">
              <a:lnSpc>
                <a:spcPct val="105000"/>
              </a:lnSpc>
              <a:spcBef>
                <a:spcPts val="600"/>
              </a:spcBef>
              <a:spcAft>
                <a:spcPts val="600"/>
              </a:spcAft>
              <a:buClr>
                <a:srgbClr val="ED9411"/>
              </a:buClr>
              <a:buFont typeface="Noto Sans Symbols"/>
              <a:buNone/>
              <a:defRPr b="0" i="0" sz="1900" u="none" cap="none" strike="noStrike">
                <a:solidFill>
                  <a:schemeClr val="lt1"/>
                </a:solidFill>
                <a:latin typeface="Calibri"/>
                <a:ea typeface="Calibri"/>
                <a:cs typeface="Calibri"/>
                <a:sym typeface="Calibri"/>
              </a:defRPr>
            </a:lvl4pPr>
            <a:lvl5pPr indent="-12271" lvl="4" marL="2437972" marR="0" rtl="0" algn="l">
              <a:lnSpc>
                <a:spcPct val="105000"/>
              </a:lnSpc>
              <a:spcBef>
                <a:spcPts val="600"/>
              </a:spcBef>
              <a:spcAft>
                <a:spcPts val="600"/>
              </a:spcAft>
              <a:buClr>
                <a:srgbClr val="E28D10"/>
              </a:buClr>
              <a:buFont typeface="Noto Sans Symbols"/>
              <a:buNone/>
              <a:defRPr b="0" i="0" sz="1900" u="none" cap="none" strike="noStrike">
                <a:solidFill>
                  <a:schemeClr val="lt1"/>
                </a:solidFill>
                <a:latin typeface="Calibri"/>
                <a:ea typeface="Calibri"/>
                <a:cs typeface="Calibri"/>
                <a:sym typeface="Calibri"/>
              </a:defRPr>
            </a:lvl5pPr>
            <a:lvl6pPr indent="-12165" lvl="5" marL="3047466"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6pPr>
            <a:lvl7pPr indent="-12060" lvl="6" marL="3656960"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7pPr>
            <a:lvl8pPr indent="-11953" lvl="7" marL="4266453"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8pPr>
            <a:lvl9pPr indent="-11846" lvl="8" marL="4875947" marR="0" rtl="0" algn="l">
              <a:lnSpc>
                <a:spcPct val="90000"/>
              </a:lnSpc>
              <a:spcBef>
                <a:spcPts val="800"/>
              </a:spcBef>
              <a:buClr>
                <a:schemeClr val="accent1"/>
              </a:buClr>
              <a:buFont typeface="Arial"/>
              <a:buNone/>
              <a:defRPr b="0" i="0" sz="1900" u="none" cap="none" strike="noStrike">
                <a:solidFill>
                  <a:schemeClr val="lt1"/>
                </a:solidFill>
                <a:latin typeface="Calibri"/>
                <a:ea typeface="Calibri"/>
                <a:cs typeface="Calibri"/>
                <a:sym typeface="Calibri"/>
              </a:defRPr>
            </a:lvl9pPr>
          </a:lstStyle>
          <a:p/>
        </p:txBody>
      </p:sp>
      <p:pic>
        <p:nvPicPr>
          <p:cNvPr id="34" name="Shape 34"/>
          <p:cNvPicPr preferRelativeResize="0"/>
          <p:nvPr/>
        </p:nvPicPr>
        <p:blipFill rotWithShape="1">
          <a:blip r:embed="rId3">
            <a:alphaModFix/>
          </a:blip>
          <a:srcRect b="0" l="0" r="0" t="0"/>
          <a:stretch/>
        </p:blipFill>
        <p:spPr>
          <a:xfrm>
            <a:off x="9828212" y="228600"/>
            <a:ext cx="2171301" cy="76114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estions Slide">
    <p:bg>
      <p:bgPr>
        <a:blipFill rotWithShape="1">
          <a:blip r:embed="rId2">
            <a:alphaModFix/>
          </a:blip>
          <a:stretch>
            <a:fillRect b="-1999" l="0" r="0" t="-1998"/>
          </a:stretch>
        </a:blipFill>
      </p:bgPr>
    </p:bg>
    <p:spTree>
      <p:nvGrpSpPr>
        <p:cNvPr id="35" name="Shape 35"/>
        <p:cNvGrpSpPr/>
        <p:nvPr/>
      </p:nvGrpSpPr>
      <p:grpSpPr>
        <a:xfrm>
          <a:off x="0" y="0"/>
          <a:ext cx="0" cy="0"/>
          <a:chOff x="0" y="0"/>
          <a:chExt cx="0" cy="0"/>
        </a:xfrm>
      </p:grpSpPr>
      <p:sp>
        <p:nvSpPr>
          <p:cNvPr id="36" name="Shape 36"/>
          <p:cNvSpPr txBox="1"/>
          <p:nvPr>
            <p:ph idx="1" type="body"/>
          </p:nvPr>
        </p:nvSpPr>
        <p:spPr>
          <a:xfrm>
            <a:off x="1529384" y="6400802"/>
            <a:ext cx="10482604" cy="363552"/>
          </a:xfrm>
          <a:prstGeom prst="rect">
            <a:avLst/>
          </a:prstGeom>
          <a:noFill/>
          <a:ln>
            <a:noFill/>
          </a:ln>
        </p:spPr>
        <p:txBody>
          <a:bodyPr anchorCtr="0" anchor="t" bIns="91425" lIns="91425" rIns="91425" wrap="square" tIns="91425"/>
          <a:lstStyle>
            <a:lvl1pPr indent="0" lvl="0" marL="0" marR="0" rtl="0" algn="r">
              <a:lnSpc>
                <a:spcPct val="105000"/>
              </a:lnSpc>
              <a:spcBef>
                <a:spcPts val="600"/>
              </a:spcBef>
              <a:spcAft>
                <a:spcPts val="600"/>
              </a:spcAft>
              <a:buClr>
                <a:srgbClr val="F2B254"/>
              </a:buClr>
              <a:buFont typeface="Noto Sans Symbols"/>
              <a:buNone/>
              <a:defRPr b="0" i="0" sz="18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pic>
        <p:nvPicPr>
          <p:cNvPr id="37" name="Shape 37"/>
          <p:cNvPicPr preferRelativeResize="0"/>
          <p:nvPr/>
        </p:nvPicPr>
        <p:blipFill rotWithShape="1">
          <a:blip r:embed="rId3">
            <a:alphaModFix/>
          </a:blip>
          <a:srcRect b="0" l="0" r="0" t="0"/>
          <a:stretch/>
        </p:blipFill>
        <p:spPr>
          <a:xfrm>
            <a:off x="9838412" y="261000"/>
            <a:ext cx="2049687" cy="669870"/>
          </a:xfrm>
          <a:prstGeom prst="rect">
            <a:avLst/>
          </a:prstGeom>
          <a:noFill/>
          <a:ln>
            <a:noFill/>
          </a:ln>
        </p:spPr>
      </p:pic>
      <p:sp>
        <p:nvSpPr>
          <p:cNvPr id="38" name="Shape 38"/>
          <p:cNvSpPr txBox="1"/>
          <p:nvPr>
            <p:ph type="title"/>
          </p:nvPr>
        </p:nvSpPr>
        <p:spPr>
          <a:xfrm>
            <a:off x="188815" y="40341"/>
            <a:ext cx="9577597" cy="111078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9" name="Shape 39">
            <a:hlinkClick r:id="rId4"/>
          </p:cNvPr>
          <p:cNvSpPr txBox="1"/>
          <p:nvPr/>
        </p:nvSpPr>
        <p:spPr>
          <a:xfrm rot="322982">
            <a:off x="10066442" y="2253546"/>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000">
                <a:solidFill>
                  <a:srgbClr val="603A14"/>
                </a:solidFill>
                <a:latin typeface="Calibri"/>
                <a:ea typeface="Calibri"/>
                <a:cs typeface="Calibri"/>
                <a:sym typeface="Calibri"/>
              </a:rPr>
              <a:t>?</a:t>
            </a:r>
          </a:p>
        </p:txBody>
      </p:sp>
      <p:sp>
        <p:nvSpPr>
          <p:cNvPr id="40" name="Shape 40">
            <a:hlinkClick r:id="rId5"/>
          </p:cNvPr>
          <p:cNvSpPr txBox="1"/>
          <p:nvPr/>
        </p:nvSpPr>
        <p:spPr>
          <a:xfrm rot="-969481">
            <a:off x="7568290" y="4341197"/>
            <a:ext cx="303288"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000">
                <a:solidFill>
                  <a:srgbClr val="603A14"/>
                </a:solidFill>
                <a:latin typeface="Calibri"/>
                <a:ea typeface="Calibri"/>
                <a:cs typeface="Calibri"/>
                <a:sym typeface="Calibri"/>
              </a:rPr>
              <a:t>?</a:t>
            </a:r>
          </a:p>
        </p:txBody>
      </p:sp>
      <p:sp>
        <p:nvSpPr>
          <p:cNvPr id="41" name="Shape 41">
            <a:hlinkClick r:id="rId6"/>
          </p:cNvPr>
          <p:cNvSpPr txBox="1"/>
          <p:nvPr/>
        </p:nvSpPr>
        <p:spPr>
          <a:xfrm>
            <a:off x="11500162" y="4679637"/>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42" name="Shape 42">
            <a:hlinkClick r:id="rId7"/>
          </p:cNvPr>
          <p:cNvSpPr txBox="1"/>
          <p:nvPr/>
        </p:nvSpPr>
        <p:spPr>
          <a:xfrm rot="-628738">
            <a:off x="6094412" y="610908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43" name="Shape 43">
            <a:hlinkClick r:id="rId8"/>
          </p:cNvPr>
          <p:cNvSpPr txBox="1"/>
          <p:nvPr/>
        </p:nvSpPr>
        <p:spPr>
          <a:xfrm rot="569019">
            <a:off x="9155998" y="4032736"/>
            <a:ext cx="292068" cy="369332"/>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rgbClr val="603A14"/>
                </a:solidFill>
                <a:latin typeface="Calibri"/>
                <a:ea typeface="Calibri"/>
                <a:cs typeface="Calibri"/>
                <a:sym typeface="Calibri"/>
              </a:rPr>
              <a:t>?</a:t>
            </a:r>
          </a:p>
        </p:txBody>
      </p:sp>
      <p:sp>
        <p:nvSpPr>
          <p:cNvPr id="44" name="Shape 44">
            <a:hlinkClick r:id="rId9"/>
          </p:cNvPr>
          <p:cNvSpPr txBox="1"/>
          <p:nvPr/>
        </p:nvSpPr>
        <p:spPr>
          <a:xfrm rot="219682">
            <a:off x="7047355" y="2560119"/>
            <a:ext cx="32733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603A14"/>
                </a:solidFill>
                <a:latin typeface="Calibri"/>
                <a:ea typeface="Calibri"/>
                <a:cs typeface="Calibri"/>
                <a:sym typeface="Calibri"/>
              </a:rPr>
              <a:t>?</a:t>
            </a:r>
          </a:p>
        </p:txBody>
      </p:sp>
      <p:sp>
        <p:nvSpPr>
          <p:cNvPr id="45" name="Shape 45">
            <a:hlinkClick r:id="rId10"/>
          </p:cNvPr>
          <p:cNvSpPr txBox="1"/>
          <p:nvPr/>
        </p:nvSpPr>
        <p:spPr>
          <a:xfrm rot="-627734">
            <a:off x="11754532" y="232084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46" name="Shape 46">
            <a:hlinkClick r:id="rId11"/>
          </p:cNvPr>
          <p:cNvSpPr txBox="1"/>
          <p:nvPr/>
        </p:nvSpPr>
        <p:spPr>
          <a:xfrm rot="562174">
            <a:off x="11774596" y="3447926"/>
            <a:ext cx="25519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603A14"/>
                </a:solidFill>
                <a:latin typeface="Calibri"/>
                <a:ea typeface="Calibri"/>
                <a:cs typeface="Calibri"/>
                <a:sym typeface="Calibri"/>
              </a:rPr>
              <a:t>?</a:t>
            </a:r>
          </a:p>
        </p:txBody>
      </p:sp>
      <p:sp>
        <p:nvSpPr>
          <p:cNvPr id="47" name="Shape 47">
            <a:hlinkClick r:id="rId12"/>
          </p:cNvPr>
          <p:cNvSpPr txBox="1"/>
          <p:nvPr/>
        </p:nvSpPr>
        <p:spPr>
          <a:xfrm rot="571210">
            <a:off x="11136783" y="5625911"/>
            <a:ext cx="268022"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603A14"/>
                </a:solidFill>
                <a:latin typeface="Calibri"/>
                <a:ea typeface="Calibri"/>
                <a:cs typeface="Calibri"/>
                <a:sym typeface="Calibri"/>
              </a:rPr>
              <a:t>?</a:t>
            </a:r>
          </a:p>
        </p:txBody>
      </p:sp>
      <p:sp>
        <p:nvSpPr>
          <p:cNvPr id="48" name="Shape 48"/>
          <p:cNvSpPr/>
          <p:nvPr/>
        </p:nvSpPr>
        <p:spPr>
          <a:xfrm rot="-632982">
            <a:off x="52437" y="3176455"/>
            <a:ext cx="7313295" cy="1261884"/>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D9D4C6"/>
              </a:buClr>
              <a:buSzPct val="25000"/>
              <a:buFont typeface="Noto Sans Symbols"/>
              <a:buNone/>
            </a:pPr>
            <a:r>
              <a:rPr b="1" lang="en-US" sz="10000">
                <a:solidFill>
                  <a:srgbClr val="F3BE60"/>
                </a:solidFill>
                <a:latin typeface="Calibri"/>
                <a:ea typeface="Calibri"/>
                <a:cs typeface="Calibri"/>
                <a:sym typeface="Calibri"/>
              </a:rPr>
              <a:t>Questions?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Slide">
    <p:bg>
      <p:bgPr>
        <a:blipFill rotWithShape="1">
          <a:blip r:embed="rId2">
            <a:alphaModFix/>
          </a:blip>
          <a:stretch>
            <a:fillRect b="0" l="0" r="0" t="0"/>
          </a:stretch>
        </a:blipFill>
      </p:bgPr>
    </p:bg>
    <p:spTree>
      <p:nvGrpSpPr>
        <p:cNvPr id="49" name="Shape 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idx="10" type="dt"/>
          </p:nvPr>
        </p:nvSpPr>
        <p:spPr>
          <a:xfrm>
            <a:off x="188814" y="6525002"/>
            <a:ext cx="1223999" cy="196477"/>
          </a:xfrm>
          <a:prstGeom prst="rect">
            <a:avLst/>
          </a:prstGeom>
          <a:noFill/>
          <a:ln>
            <a:noFill/>
          </a:ln>
        </p:spPr>
        <p:txBody>
          <a:bodyPr anchorCtr="0" anchor="ctr" bIns="91425" lIns="91425" rIns="91425" wrap="square"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1" name="Shape 11"/>
          <p:cNvSpPr txBox="1"/>
          <p:nvPr>
            <p:ph idx="11" type="ftr"/>
          </p:nvPr>
        </p:nvSpPr>
        <p:spPr>
          <a:xfrm>
            <a:off x="1414412" y="6525002"/>
            <a:ext cx="10150400" cy="196477"/>
          </a:xfrm>
          <a:prstGeom prst="rect">
            <a:avLst/>
          </a:prstGeom>
          <a:noFill/>
          <a:ln>
            <a:noFill/>
          </a:ln>
        </p:spPr>
        <p:txBody>
          <a:bodyPr anchorCtr="0" anchor="ctr" bIns="91425" lIns="91425" rIns="91425" wrap="square" tIns="91425"/>
          <a:lstStyle>
            <a:lvl1pPr indent="0" lvl="0" marL="0" marR="0" rtl="0" algn="ctr">
              <a:spcBef>
                <a:spcPts val="0"/>
              </a:spcBef>
              <a:buNone/>
              <a:defRPr b="0" i="0" sz="1000" u="none" cap="none" strike="noStrike">
                <a:solidFill>
                  <a:schemeClr val="lt1"/>
                </a:solidFill>
                <a:latin typeface="Calibri"/>
                <a:ea typeface="Calibri"/>
                <a:cs typeface="Calibri"/>
                <a:sym typeface="Calibri"/>
              </a:defRPr>
            </a:lvl1pPr>
            <a:lvl2pPr indent="-12592" lvl="1" marL="609493" marR="0" rtl="0" algn="l">
              <a:spcBef>
                <a:spcPts val="0"/>
              </a:spcBef>
              <a:buNone/>
              <a:defRPr b="0" i="0" sz="2400" u="none" cap="none" strike="noStrike">
                <a:solidFill>
                  <a:schemeClr val="lt1"/>
                </a:solidFill>
                <a:latin typeface="Calibri"/>
                <a:ea typeface="Calibri"/>
                <a:cs typeface="Calibri"/>
                <a:sym typeface="Calibri"/>
              </a:defRPr>
            </a:lvl2pPr>
            <a:lvl3pPr indent="-12487" lvl="2" marL="1218987" marR="0" rtl="0" algn="l">
              <a:spcBef>
                <a:spcPts val="0"/>
              </a:spcBef>
              <a:buNone/>
              <a:defRPr b="0" i="0" sz="2400" u="none" cap="none" strike="noStrike">
                <a:solidFill>
                  <a:schemeClr val="lt1"/>
                </a:solidFill>
                <a:latin typeface="Calibri"/>
                <a:ea typeface="Calibri"/>
                <a:cs typeface="Calibri"/>
                <a:sym typeface="Calibri"/>
              </a:defRPr>
            </a:lvl3pPr>
            <a:lvl4pPr indent="-12380" lvl="3" marL="1828480" marR="0" rtl="0" algn="l">
              <a:spcBef>
                <a:spcPts val="0"/>
              </a:spcBef>
              <a:buNone/>
              <a:defRPr b="0" i="0" sz="2400" u="none" cap="none" strike="noStrike">
                <a:solidFill>
                  <a:schemeClr val="lt1"/>
                </a:solidFill>
                <a:latin typeface="Calibri"/>
                <a:ea typeface="Calibri"/>
                <a:cs typeface="Calibri"/>
                <a:sym typeface="Calibri"/>
              </a:defRPr>
            </a:lvl4pPr>
            <a:lvl5pPr indent="-12273" lvl="4" marL="2437973" marR="0" rtl="0" algn="l">
              <a:spcBef>
                <a:spcPts val="0"/>
              </a:spcBef>
              <a:buNone/>
              <a:defRPr b="0" i="0" sz="2400" u="none" cap="none" strike="noStrike">
                <a:solidFill>
                  <a:schemeClr val="lt1"/>
                </a:solidFill>
                <a:latin typeface="Calibri"/>
                <a:ea typeface="Calibri"/>
                <a:cs typeface="Calibri"/>
                <a:sym typeface="Calibri"/>
              </a:defRPr>
            </a:lvl5pPr>
            <a:lvl6pPr indent="-12167" lvl="5" marL="3047467" marR="0" rtl="0" algn="l">
              <a:spcBef>
                <a:spcPts val="0"/>
              </a:spcBef>
              <a:buNone/>
              <a:defRPr b="0" i="0" sz="2400" u="none" cap="none" strike="noStrike">
                <a:solidFill>
                  <a:schemeClr val="lt1"/>
                </a:solidFill>
                <a:latin typeface="Calibri"/>
                <a:ea typeface="Calibri"/>
                <a:cs typeface="Calibri"/>
                <a:sym typeface="Calibri"/>
              </a:defRPr>
            </a:lvl6pPr>
            <a:lvl7pPr indent="-12060" lvl="6" marL="3656960" marR="0" rtl="0" algn="l">
              <a:spcBef>
                <a:spcPts val="0"/>
              </a:spcBef>
              <a:buNone/>
              <a:defRPr b="0" i="0" sz="2400" u="none" cap="none" strike="noStrike">
                <a:solidFill>
                  <a:schemeClr val="lt1"/>
                </a:solidFill>
                <a:latin typeface="Calibri"/>
                <a:ea typeface="Calibri"/>
                <a:cs typeface="Calibri"/>
                <a:sym typeface="Calibri"/>
              </a:defRPr>
            </a:lvl7pPr>
            <a:lvl8pPr indent="-11953" lvl="7" marL="4266453" marR="0" rtl="0" algn="l">
              <a:spcBef>
                <a:spcPts val="0"/>
              </a:spcBef>
              <a:buNone/>
              <a:defRPr b="0" i="0" sz="2400" u="none" cap="none" strike="noStrike">
                <a:solidFill>
                  <a:schemeClr val="lt1"/>
                </a:solidFill>
                <a:latin typeface="Calibri"/>
                <a:ea typeface="Calibri"/>
                <a:cs typeface="Calibri"/>
                <a:sym typeface="Calibri"/>
              </a:defRPr>
            </a:lvl8pPr>
            <a:lvl9pPr indent="-11846" lvl="8" marL="4875947" marR="0" rtl="0" algn="l">
              <a:spcBef>
                <a:spcPts val="0"/>
              </a:spcBef>
              <a:buNone/>
              <a:defRPr b="0" i="0" sz="2400" u="none" cap="none" strike="noStrike">
                <a:solidFill>
                  <a:schemeClr val="lt1"/>
                </a:solidFill>
                <a:latin typeface="Calibri"/>
                <a:ea typeface="Calibri"/>
                <a:cs typeface="Calibri"/>
                <a:sym typeface="Calibri"/>
              </a:defRPr>
            </a:lvl9pPr>
          </a:lstStyle>
          <a:p/>
        </p:txBody>
      </p:sp>
      <p:sp>
        <p:nvSpPr>
          <p:cNvPr id="12" name="Shape 1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3" name="Shape 13"/>
          <p:cNvSpPr txBox="1"/>
          <p:nvPr>
            <p:ph type="title"/>
          </p:nvPr>
        </p:nvSpPr>
        <p:spPr>
          <a:xfrm>
            <a:off x="190403" y="39574"/>
            <a:ext cx="11806432" cy="1111549"/>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rgbClr val="F3BE60"/>
              </a:buClr>
              <a:buFont typeface="Calibri"/>
              <a:buNone/>
              <a:defRPr b="1" i="0" sz="4000" u="none" cap="none" strike="noStrike">
                <a:solidFill>
                  <a:srgbClr val="F3BE60"/>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 name="Shape 14"/>
          <p:cNvSpPr txBox="1"/>
          <p:nvPr>
            <p:ph idx="1" type="body"/>
          </p:nvPr>
        </p:nvSpPr>
        <p:spPr>
          <a:xfrm>
            <a:off x="190413" y="1151123"/>
            <a:ext cx="11804822" cy="5570353"/>
          </a:xfrm>
          <a:prstGeom prst="rect">
            <a:avLst/>
          </a:prstGeom>
          <a:noFill/>
          <a:ln>
            <a:noFill/>
          </a:ln>
        </p:spPr>
        <p:txBody>
          <a:bodyPr anchorCtr="0" anchor="t" bIns="91425" lIns="91425" rIns="91425" wrap="square" tIns="91425"/>
          <a:lstStyle>
            <a:lvl1pPr indent="-88847" lvl="0" marL="304747" marR="0" rtl="0" algn="l">
              <a:lnSpc>
                <a:spcPct val="105000"/>
              </a:lnSpc>
              <a:spcBef>
                <a:spcPts val="600"/>
              </a:spcBef>
              <a:spcAft>
                <a:spcPts val="600"/>
              </a:spcAft>
              <a:buClr>
                <a:srgbClr val="F2B254"/>
              </a:buClr>
              <a:buSzPct val="100000"/>
              <a:buFont typeface="Noto Sans Symbols"/>
              <a:buChar char="▪"/>
              <a:defRPr b="0" i="0" sz="3400" u="none" cap="none" strike="noStrike">
                <a:solidFill>
                  <a:schemeClr val="lt1"/>
                </a:solidFill>
                <a:latin typeface="Calibri"/>
                <a:ea typeface="Calibri"/>
                <a:cs typeface="Calibri"/>
                <a:sym typeface="Calibri"/>
              </a:defRPr>
            </a:lvl1pPr>
            <a:lvl2pPr indent="-78632" lvl="1" marL="609493" marR="0" rtl="0" algn="l">
              <a:lnSpc>
                <a:spcPct val="105000"/>
              </a:lnSpc>
              <a:spcBef>
                <a:spcPts val="600"/>
              </a:spcBef>
              <a:spcAft>
                <a:spcPts val="600"/>
              </a:spcAft>
              <a:buClr>
                <a:schemeClr val="accent1"/>
              </a:buClr>
              <a:buSzPct val="80000"/>
              <a:buFont typeface="Noto Sans Symbols"/>
              <a:buChar char="▪"/>
              <a:defRPr b="0" i="0" sz="3200" u="none" cap="none" strike="noStrike">
                <a:solidFill>
                  <a:schemeClr val="lt1"/>
                </a:solidFill>
                <a:latin typeface="Calibri"/>
                <a:ea typeface="Calibri"/>
                <a:cs typeface="Calibri"/>
                <a:sym typeface="Calibri"/>
              </a:defRPr>
            </a:lvl2pPr>
            <a:lvl3pPr indent="-88740" lvl="2" marL="914240" marR="0" rtl="0" algn="l">
              <a:lnSpc>
                <a:spcPct val="105000"/>
              </a:lnSpc>
              <a:spcBef>
                <a:spcPts val="600"/>
              </a:spcBef>
              <a:spcAft>
                <a:spcPts val="600"/>
              </a:spcAft>
              <a:buClr>
                <a:srgbClr val="EF9A1D"/>
              </a:buClr>
              <a:buSzPct val="80000"/>
              <a:buFont typeface="Noto Sans Symbols"/>
              <a:buChar char="▪"/>
              <a:defRPr b="0" i="0" sz="3000" u="none" cap="none" strike="noStrike">
                <a:solidFill>
                  <a:schemeClr val="lt1"/>
                </a:solidFill>
                <a:latin typeface="Calibri"/>
                <a:ea typeface="Calibri"/>
                <a:cs typeface="Calibri"/>
                <a:sym typeface="Calibri"/>
              </a:defRPr>
            </a:lvl3pPr>
            <a:lvl4pPr indent="-98847" lvl="3" marL="1218987" marR="0" rtl="0" algn="l">
              <a:lnSpc>
                <a:spcPct val="105000"/>
              </a:lnSpc>
              <a:spcBef>
                <a:spcPts val="600"/>
              </a:spcBef>
              <a:spcAft>
                <a:spcPts val="600"/>
              </a:spcAft>
              <a:buClr>
                <a:srgbClr val="ED9411"/>
              </a:buClr>
              <a:buSzPct val="80000"/>
              <a:buFont typeface="Noto Sans Symbols"/>
              <a:buChar char="▪"/>
              <a:defRPr b="0" i="0" sz="2800" u="none" cap="none" strike="noStrike">
                <a:solidFill>
                  <a:schemeClr val="lt1"/>
                </a:solidFill>
                <a:latin typeface="Calibri"/>
                <a:ea typeface="Calibri"/>
                <a:cs typeface="Calibri"/>
                <a:sym typeface="Calibri"/>
              </a:defRPr>
            </a:lvl4pPr>
            <a:lvl5pPr indent="-108952" lvl="4" marL="1523733" marR="0" rtl="0" algn="l">
              <a:lnSpc>
                <a:spcPct val="105000"/>
              </a:lnSpc>
              <a:spcBef>
                <a:spcPts val="600"/>
              </a:spcBef>
              <a:spcAft>
                <a:spcPts val="600"/>
              </a:spcAft>
              <a:buClr>
                <a:srgbClr val="E28D10"/>
              </a:buClr>
              <a:buSzPct val="79999"/>
              <a:buFont typeface="Noto Sans Symbols"/>
              <a:buChar char="▪"/>
              <a:defRPr b="0" i="0" sz="2600" u="none" cap="none" strike="noStrike">
                <a:solidFill>
                  <a:schemeClr val="lt1"/>
                </a:solidFill>
                <a:latin typeface="Calibri"/>
                <a:ea typeface="Calibri"/>
                <a:cs typeface="Calibri"/>
                <a:sym typeface="Calibri"/>
              </a:defRPr>
            </a:lvl5pPr>
            <a:lvl6pPr indent="-139380" lvl="5" marL="182848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6pPr>
            <a:lvl7pPr indent="-139326" lvl="6" marL="2133227"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7pPr>
            <a:lvl8pPr indent="-139271" lvl="7" marL="2437972"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8pPr>
            <a:lvl9pPr indent="-139219" lvl="8" marL="2742720" marR="0" rtl="0" algn="l">
              <a:lnSpc>
                <a:spcPct val="90000"/>
              </a:lnSpc>
              <a:spcBef>
                <a:spcPts val="800"/>
              </a:spcBef>
              <a:buClr>
                <a:schemeClr val="accent1"/>
              </a:buClr>
              <a:buSzPct val="80000"/>
              <a:buFont typeface="Arial"/>
              <a:buChar char="•"/>
              <a:defRPr b="0" i="0" sz="2000" u="none" cap="none" strike="noStrike">
                <a:solidFill>
                  <a:schemeClr val="lt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10"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hyperlink" Target="http://softuni.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en.wikipedia.org/wiki/SQL#Standardiz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35.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35.jp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0" Type="http://schemas.openxmlformats.org/officeDocument/2006/relationships/hyperlink" Target="http://www.telenor.bg/" TargetMode="External"/><Relationship Id="rId11" Type="http://schemas.openxmlformats.org/officeDocument/2006/relationships/image" Target="../media/image24.png"/><Relationship Id="rId10" Type="http://schemas.openxmlformats.org/officeDocument/2006/relationships/hyperlink" Target="http://www.softwaregroup-bg.com/" TargetMode="External"/><Relationship Id="rId21" Type="http://schemas.openxmlformats.org/officeDocument/2006/relationships/image" Target="../media/image39.png"/><Relationship Id="rId13" Type="http://schemas.openxmlformats.org/officeDocument/2006/relationships/image" Target="../media/image26.png"/><Relationship Id="rId12" Type="http://schemas.openxmlformats.org/officeDocument/2006/relationships/hyperlink" Target="http://www.indeavr.com/" TargetMode="External"/><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softuni.bg/courses/php-basics/" TargetMode="External"/><Relationship Id="rId4" Type="http://schemas.openxmlformats.org/officeDocument/2006/relationships/hyperlink" Target="http://www.luxoft.com/" TargetMode="External"/><Relationship Id="rId9" Type="http://schemas.openxmlformats.org/officeDocument/2006/relationships/image" Target="../media/image29.png"/><Relationship Id="rId15" Type="http://schemas.openxmlformats.org/officeDocument/2006/relationships/image" Target="../media/image27.png"/><Relationship Id="rId14" Type="http://schemas.openxmlformats.org/officeDocument/2006/relationships/hyperlink" Target="http://www.infragistics.com/" TargetMode="External"/><Relationship Id="rId17" Type="http://schemas.openxmlformats.org/officeDocument/2006/relationships/image" Target="../media/image28.png"/><Relationship Id="rId16" Type="http://schemas.openxmlformats.org/officeDocument/2006/relationships/hyperlink" Target="http://netpeak.bg/" TargetMode="External"/><Relationship Id="rId5" Type="http://schemas.openxmlformats.org/officeDocument/2006/relationships/image" Target="../media/image22.png"/><Relationship Id="rId19" Type="http://schemas.openxmlformats.org/officeDocument/2006/relationships/image" Target="../media/image38.png"/><Relationship Id="rId6" Type="http://schemas.openxmlformats.org/officeDocument/2006/relationships/hyperlink" Target="http://xs-software.com/" TargetMode="External"/><Relationship Id="rId18" Type="http://schemas.openxmlformats.org/officeDocument/2006/relationships/hyperlink" Target="http://www.superhosting.bg/" TargetMode="External"/><Relationship Id="rId7" Type="http://schemas.openxmlformats.org/officeDocument/2006/relationships/image" Target="../media/image23.png"/><Relationship Id="rId8" Type="http://schemas.openxmlformats.org/officeDocument/2006/relationships/hyperlink" Target="http://smartit.b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creativecommons.org/licenses/by-nc-sa/4.0/" TargetMode="External"/><Relationship Id="rId4" Type="http://schemas.openxmlformats.org/officeDocument/2006/relationships/hyperlink" Target="http://www.php.net/manual/" TargetMode="External"/><Relationship Id="rId9" Type="http://schemas.openxmlformats.org/officeDocument/2006/relationships/image" Target="../media/image30.png"/><Relationship Id="rId5" Type="http://schemas.openxmlformats.org/officeDocument/2006/relationships/hyperlink" Target="http://www.php.net/manual/en/cc.license.php" TargetMode="External"/><Relationship Id="rId6" Type="http://schemas.openxmlformats.org/officeDocument/2006/relationships/hyperlink" Target="http://php-uroci.devbg.org/" TargetMode="External"/><Relationship Id="rId7" Type="http://schemas.openxmlformats.org/officeDocument/2006/relationships/hyperlink" Target="http://creativecommons.org/licenses/by-nc-sa/3.0/deed.en_US" TargetMode="External"/><Relationship Id="rId8" Type="http://schemas.openxmlformats.org/officeDocument/2006/relationships/hyperlink" Target="http://creativecommons.org/licenses/by-nc-sa/4.0/"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www.facebook.com/SoftwareUniversity" TargetMode="External"/><Relationship Id="rId10" Type="http://schemas.openxmlformats.org/officeDocument/2006/relationships/image" Target="../media/image2.png"/><Relationship Id="rId13" Type="http://schemas.openxmlformats.org/officeDocument/2006/relationships/hyperlink" Target="http://forum.softuni.bg/" TargetMode="External"/><Relationship Id="rId12"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oftuni.org/" TargetMode="External"/><Relationship Id="rId4" Type="http://schemas.openxmlformats.org/officeDocument/2006/relationships/hyperlink" Target="http://softuni.bg/" TargetMode="External"/><Relationship Id="rId9" Type="http://schemas.openxmlformats.org/officeDocument/2006/relationships/hyperlink" Target="http://softuni.org/" TargetMode="External"/><Relationship Id="rId15" Type="http://schemas.openxmlformats.org/officeDocument/2006/relationships/hyperlink" Target="http://softuni.bg/" TargetMode="External"/><Relationship Id="rId14" Type="http://schemas.openxmlformats.org/officeDocument/2006/relationships/image" Target="../media/image40.png"/><Relationship Id="rId16" Type="http://schemas.openxmlformats.org/officeDocument/2006/relationships/image" Target="../media/image33.png"/><Relationship Id="rId5" Type="http://schemas.openxmlformats.org/officeDocument/2006/relationships/hyperlink" Target="https://www.facebook.com/SoftwareUniversity" TargetMode="External"/><Relationship Id="rId6" Type="http://schemas.openxmlformats.org/officeDocument/2006/relationships/hyperlink" Target="http://forum.softuni.bg/" TargetMode="External"/><Relationship Id="rId7" Type="http://schemas.openxmlformats.org/officeDocument/2006/relationships/hyperlink" Target="http://softuni.bg/" TargetMode="External"/><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579812" y="457200"/>
            <a:ext cx="7910299" cy="1476352"/>
          </a:xfrm>
          <a:prstGeom prst="rect">
            <a:avLst/>
          </a:prstGeom>
          <a:noFill/>
          <a:ln>
            <a:noFill/>
          </a:ln>
        </p:spPr>
        <p:txBody>
          <a:bodyPr anchorCtr="0" anchor="ctr" bIns="0" lIns="0" rIns="0" wrap="square" tIns="0">
            <a:noAutofit/>
          </a:bodyPr>
          <a:lstStyle/>
          <a:p>
            <a:pPr indent="0" lvl="0" marL="0" marR="0" rtl="0" algn="r">
              <a:lnSpc>
                <a:spcPct val="90000"/>
              </a:lnSpc>
              <a:spcBef>
                <a:spcPts val="0"/>
              </a:spcBef>
              <a:buClr>
                <a:srgbClr val="F6D18E"/>
              </a:buClr>
              <a:buSzPct val="25000"/>
              <a:buFont typeface="Calibri"/>
              <a:buNone/>
            </a:pPr>
            <a:r>
              <a:rPr b="1" i="0" lang="en-US" sz="5400" u="none" cap="none" strike="noStrike">
                <a:solidFill>
                  <a:srgbClr val="F6D18E"/>
                </a:solidFill>
                <a:latin typeface="Calibri"/>
                <a:ea typeface="Calibri"/>
                <a:cs typeface="Calibri"/>
                <a:sym typeface="Calibri"/>
              </a:rPr>
              <a:t>MySQL and PHP Basics</a:t>
            </a:r>
          </a:p>
        </p:txBody>
      </p:sp>
      <p:sp>
        <p:nvSpPr>
          <p:cNvPr id="57" name="Shape 57"/>
          <p:cNvSpPr txBox="1"/>
          <p:nvPr>
            <p:ph idx="1" type="subTitle"/>
          </p:nvPr>
        </p:nvSpPr>
        <p:spPr>
          <a:xfrm>
            <a:off x="3579812" y="1965299"/>
            <a:ext cx="7910299" cy="1311301"/>
          </a:xfrm>
          <a:prstGeom prst="rect">
            <a:avLst/>
          </a:prstGeom>
          <a:noFill/>
          <a:ln>
            <a:noFill/>
          </a:ln>
        </p:spPr>
        <p:txBody>
          <a:bodyPr anchorCtr="0" anchor="t" bIns="0" lIns="0" rIns="0" wrap="square" tIns="0">
            <a:noAutofit/>
          </a:bodyPr>
          <a:lstStyle/>
          <a:p>
            <a:pPr indent="0" lvl="0" marL="0" marR="0" rtl="0" algn="r">
              <a:lnSpc>
                <a:spcPct val="9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Data Manipulation with SQL, Working with PHP</a:t>
            </a:r>
          </a:p>
          <a:p>
            <a:pPr indent="0" lvl="0" marL="0" marR="0" rtl="0" algn="r">
              <a:lnSpc>
                <a:spcPct val="95000"/>
              </a:lnSpc>
              <a:spcBef>
                <a:spcPts val="600"/>
              </a:spcBef>
              <a:spcAft>
                <a:spcPts val="0"/>
              </a:spcAft>
              <a:buClr>
                <a:srgbClr val="F2B254"/>
              </a:buClr>
              <a:buSzPct val="25000"/>
              <a:buFont typeface="Noto Sans Symbols"/>
              <a:buNone/>
            </a:pPr>
            <a:r>
              <a:t/>
            </a:r>
            <a:endParaRPr b="0" i="0" sz="4000" u="none" cap="none" strike="noStrike">
              <a:solidFill>
                <a:schemeClr val="accent1"/>
              </a:solidFill>
              <a:latin typeface="Calibri"/>
              <a:ea typeface="Calibri"/>
              <a:cs typeface="Calibri"/>
              <a:sym typeface="Calibri"/>
            </a:endParaRPr>
          </a:p>
        </p:txBody>
      </p:sp>
      <p:sp>
        <p:nvSpPr>
          <p:cNvPr id="58" name="Shape 58"/>
          <p:cNvSpPr txBox="1"/>
          <p:nvPr>
            <p:ph idx="2" type="body"/>
          </p:nvPr>
        </p:nvSpPr>
        <p:spPr>
          <a:xfrm>
            <a:off x="684212" y="4410539"/>
            <a:ext cx="3187613" cy="525135"/>
          </a:xfrm>
          <a:prstGeom prst="rect">
            <a:avLst/>
          </a:prstGeom>
          <a:noFill/>
          <a:ln>
            <a:noFill/>
          </a:ln>
        </p:spPr>
        <p:txBody>
          <a:bodyPr anchorCtr="0" anchor="b"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2800" u="none" cap="none" strike="noStrike">
                <a:solidFill>
                  <a:srgbClr val="EE792A"/>
                </a:solidFill>
                <a:latin typeface="Calibri"/>
                <a:ea typeface="Calibri"/>
                <a:cs typeface="Calibri"/>
                <a:sym typeface="Calibri"/>
              </a:rPr>
              <a:t>SoftUni Team</a:t>
            </a:r>
          </a:p>
        </p:txBody>
      </p:sp>
      <p:sp>
        <p:nvSpPr>
          <p:cNvPr id="59" name="Shape 59"/>
          <p:cNvSpPr txBox="1"/>
          <p:nvPr>
            <p:ph idx="4" type="body"/>
          </p:nvPr>
        </p:nvSpPr>
        <p:spPr>
          <a:xfrm>
            <a:off x="684213" y="4880438"/>
            <a:ext cx="3187614" cy="444343"/>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2300" u="none" cap="none" strike="noStrike">
                <a:solidFill>
                  <a:srgbClr val="F4B36C"/>
                </a:solidFill>
                <a:latin typeface="Calibri"/>
                <a:ea typeface="Calibri"/>
                <a:cs typeface="Calibri"/>
                <a:sym typeface="Calibri"/>
              </a:rPr>
              <a:t>Technical Trainers</a:t>
            </a:r>
          </a:p>
        </p:txBody>
      </p:sp>
      <p:sp>
        <p:nvSpPr>
          <p:cNvPr id="60" name="Shape 60"/>
          <p:cNvSpPr txBox="1"/>
          <p:nvPr>
            <p:ph idx="6" type="body"/>
          </p:nvPr>
        </p:nvSpPr>
        <p:spPr>
          <a:xfrm>
            <a:off x="684212" y="5641061"/>
            <a:ext cx="3187613" cy="363552"/>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1800" u="none" cap="none" strike="noStrike">
                <a:solidFill>
                  <a:srgbClr val="F27A44"/>
                </a:solidFill>
                <a:latin typeface="Calibri"/>
                <a:ea typeface="Calibri"/>
                <a:cs typeface="Calibri"/>
                <a:sym typeface="Calibri"/>
              </a:rPr>
              <a:t>Software University</a:t>
            </a:r>
          </a:p>
        </p:txBody>
      </p:sp>
      <p:sp>
        <p:nvSpPr>
          <p:cNvPr id="61" name="Shape 61"/>
          <p:cNvSpPr txBox="1"/>
          <p:nvPr>
            <p:ph idx="7" type="body"/>
          </p:nvPr>
        </p:nvSpPr>
        <p:spPr>
          <a:xfrm>
            <a:off x="684212" y="5982223"/>
            <a:ext cx="3187613" cy="331235"/>
          </a:xfrm>
          <a:prstGeom prst="rect">
            <a:avLst/>
          </a:prstGeom>
          <a:noFill/>
          <a:ln>
            <a:noFill/>
          </a:ln>
        </p:spPr>
        <p:txBody>
          <a:bodyPr anchorCtr="0" anchor="ctr" bIns="36000" lIns="36000" rIns="36000" wrap="square" tIns="36000">
            <a:noAutofit/>
          </a:bodyPr>
          <a:lstStyle/>
          <a:p>
            <a:pPr indent="0" lvl="0" marL="0" marR="0" rtl="0" algn="l">
              <a:lnSpc>
                <a:spcPct val="105000"/>
              </a:lnSpc>
              <a:spcBef>
                <a:spcPts val="0"/>
              </a:spcBef>
              <a:spcAft>
                <a:spcPts val="0"/>
              </a:spcAft>
              <a:buClr>
                <a:srgbClr val="F2B254"/>
              </a:buClr>
              <a:buSzPct val="25000"/>
              <a:buFont typeface="Noto Sans Symbols"/>
              <a:buNone/>
            </a:pPr>
            <a:r>
              <a:rPr b="1" i="0" lang="en-US" sz="1600" u="sng" cap="none" strike="noStrike">
                <a:solidFill>
                  <a:schemeClr val="hlink"/>
                </a:solidFill>
                <a:latin typeface="Calibri"/>
                <a:ea typeface="Calibri"/>
                <a:cs typeface="Calibri"/>
                <a:sym typeface="Calibri"/>
                <a:hlinkClick r:id="rId3"/>
              </a:rPr>
              <a:t>http://softuni.bg</a:t>
            </a:r>
          </a:p>
        </p:txBody>
      </p:sp>
      <p:pic>
        <p:nvPicPr>
          <p:cNvPr id="62" name="Shape 62" title="CC-BY-NC-SA License">
            <a:hlinkClick r:id="rId4"/>
          </p:cNvPr>
          <p:cNvPicPr preferRelativeResize="0"/>
          <p:nvPr/>
        </p:nvPicPr>
        <p:blipFill rotWithShape="1">
          <a:blip r:embed="rId5">
            <a:alphaModFix/>
          </a:blip>
          <a:srcRect b="0" l="0" r="0" t="0"/>
          <a:stretch/>
        </p:blipFill>
        <p:spPr>
          <a:xfrm>
            <a:off x="745783" y="3219091"/>
            <a:ext cx="2175525" cy="761165"/>
          </a:xfrm>
          <a:prstGeom prst="roundRect">
            <a:avLst>
              <a:gd fmla="val 3940" name="adj"/>
            </a:avLst>
          </a:prstGeom>
          <a:solidFill>
            <a:srgbClr val="231F20">
              <a:alpha val="49803"/>
            </a:srgbClr>
          </a:solidFill>
          <a:ln cap="flat" cmpd="sng" w="9525">
            <a:solidFill>
              <a:srgbClr val="EC9D11">
                <a:alpha val="49803"/>
              </a:srgbClr>
            </a:solidFill>
            <a:prstDash val="solid"/>
            <a:round/>
            <a:headEnd len="med" w="med" type="none"/>
            <a:tailEnd len="med" w="med" type="none"/>
          </a:ln>
        </p:spPr>
      </p:pic>
      <p:pic>
        <p:nvPicPr>
          <p:cNvPr id="63" name="Shape 63"/>
          <p:cNvPicPr preferRelativeResize="0"/>
          <p:nvPr>
            <p:ph idx="3" type="pic"/>
          </p:nvPr>
        </p:nvPicPr>
        <p:blipFill rotWithShape="1">
          <a:blip r:embed="rId6">
            <a:alphaModFix/>
          </a:blip>
          <a:srcRect b="1115" l="-50417" r="-4532" t="-1115"/>
          <a:stretch/>
        </p:blipFill>
        <p:spPr>
          <a:xfrm>
            <a:off x="6767513" y="3124200"/>
            <a:ext cx="4722812" cy="3048000"/>
          </a:xfrm>
          <a:prstGeom prst="rect">
            <a:avLst/>
          </a:prstGeom>
          <a:noFill/>
          <a:ln>
            <a:noFill/>
          </a:ln>
        </p:spPr>
      </p:pic>
      <p:pic>
        <p:nvPicPr>
          <p:cNvPr descr="http://softuni.bg" id="64" name="Shape 64" title="SoftUni Code Wizard"/>
          <p:cNvPicPr preferRelativeResize="0"/>
          <p:nvPr/>
        </p:nvPicPr>
        <p:blipFill rotWithShape="1">
          <a:blip r:embed="rId7">
            <a:alphaModFix/>
          </a:blip>
          <a:srcRect b="0" l="0" r="0" t="0"/>
          <a:stretch/>
        </p:blipFill>
        <p:spPr>
          <a:xfrm flipH="1">
            <a:off x="3584613" y="3968769"/>
            <a:ext cx="2128797" cy="2338364"/>
          </a:xfrm>
          <a:prstGeom prst="rect">
            <a:avLst/>
          </a:prstGeom>
          <a:noFill/>
          <a:ln>
            <a:noFill/>
          </a:ln>
        </p:spPr>
      </p:pic>
      <p:sp>
        <p:nvSpPr>
          <p:cNvPr id="65" name="Shape 65"/>
          <p:cNvSpPr txBox="1"/>
          <p:nvPr/>
        </p:nvSpPr>
        <p:spPr>
          <a:xfrm rot="576164">
            <a:off x="4868236" y="3806198"/>
            <a:ext cx="1991571" cy="722955"/>
          </a:xfrm>
          <a:prstGeom prst="rect">
            <a:avLst/>
          </a:prstGeom>
          <a:noFill/>
          <a:ln>
            <a:noFill/>
          </a:ln>
        </p:spPr>
        <p:txBody>
          <a:bodyPr anchorCtr="0" anchor="t" bIns="45700" lIns="91425" rIns="91425" wrap="square" tIns="45700">
            <a:noAutofit/>
          </a:bodyPr>
          <a:lstStyle/>
          <a:p>
            <a:pPr indent="0" lvl="0" marL="0" marR="0" rtl="0" algn="ctr">
              <a:lnSpc>
                <a:spcPct val="85000"/>
              </a:lnSpc>
              <a:spcBef>
                <a:spcPts val="0"/>
              </a:spcBef>
              <a:buSzPct val="25000"/>
              <a:buNone/>
            </a:pPr>
            <a:r>
              <a:rPr b="1" i="0" lang="en-US" sz="2400" u="none" cap="none" strike="noStrike">
                <a:solidFill>
                  <a:srgbClr val="FFF0D9"/>
                </a:solidFill>
                <a:latin typeface="Calibri"/>
                <a:ea typeface="Calibri"/>
                <a:cs typeface="Calibri"/>
                <a:sym typeface="Calibri"/>
              </a:rPr>
              <a:t>Data </a:t>
            </a:r>
          </a:p>
          <a:p>
            <a:pPr indent="0" lvl="0" marL="0" marR="0" rtl="0" algn="ctr">
              <a:lnSpc>
                <a:spcPct val="85000"/>
              </a:lnSpc>
              <a:spcBef>
                <a:spcPts val="0"/>
              </a:spcBef>
              <a:buSzPct val="25000"/>
              <a:buNone/>
            </a:pPr>
            <a:r>
              <a:rPr b="1" i="0" lang="en-US" sz="2400" u="none" cap="none" strike="noStrike">
                <a:solidFill>
                  <a:srgbClr val="FFF0D9"/>
                </a:solidFill>
                <a:latin typeface="Calibri"/>
                <a:ea typeface="Calibri"/>
                <a:cs typeface="Calibri"/>
                <a:sym typeface="Calibri"/>
              </a:rPr>
              <a:t>Manipulation</a:t>
            </a:r>
          </a:p>
        </p:txBody>
      </p:sp>
      <p:pic>
        <p:nvPicPr>
          <p:cNvPr descr="http://softuni.org" id="66" name="Shape 66" title="Software University Foundation">
            <a:hlinkClick r:id="rId8"/>
          </p:cNvPr>
          <p:cNvPicPr preferRelativeResize="0"/>
          <p:nvPr/>
        </p:nvPicPr>
        <p:blipFill rotWithShape="1">
          <a:blip r:embed="rId9">
            <a:alphaModFix/>
          </a:blip>
          <a:srcRect b="-15226" l="-5359" r="-5359" t="-15226"/>
          <a:stretch/>
        </p:blipFill>
        <p:spPr>
          <a:xfrm>
            <a:off x="745783" y="2057400"/>
            <a:ext cx="2175525" cy="838552"/>
          </a:xfrm>
          <a:prstGeom prst="roundRect">
            <a:avLst>
              <a:gd fmla="val 3940" name="adj"/>
            </a:avLst>
          </a:prstGeom>
          <a:solidFill>
            <a:srgbClr val="231F20">
              <a:alpha val="49803"/>
            </a:srgbClr>
          </a:solidFill>
          <a:ln cap="flat" cmpd="sng" w="9525">
            <a:solidFill>
              <a:srgbClr val="EC9D11">
                <a:alpha val="40000"/>
              </a:srgbClr>
            </a:solidFill>
            <a:prstDash val="solid"/>
            <a:round/>
            <a:headEnd len="med" w="med" type="none"/>
            <a:tailEnd len="med" w="med" type="none"/>
          </a:ln>
        </p:spPr>
      </p:pic>
      <p:pic>
        <p:nvPicPr>
          <p:cNvPr id="67" name="Shape 67"/>
          <p:cNvPicPr preferRelativeResize="0"/>
          <p:nvPr/>
        </p:nvPicPr>
        <p:blipFill rotWithShape="1">
          <a:blip r:embed="rId10">
            <a:alphaModFix/>
          </a:blip>
          <a:srcRect b="0" l="0" r="0" t="0"/>
          <a:stretch/>
        </p:blipFill>
        <p:spPr>
          <a:xfrm rot="618379">
            <a:off x="6536777" y="4133847"/>
            <a:ext cx="3134069" cy="23804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What is SQL?</a:t>
            </a:r>
          </a:p>
        </p:txBody>
      </p:sp>
      <p:sp>
        <p:nvSpPr>
          <p:cNvPr id="211" name="Shape 211"/>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1" marL="304747" marR="0" rtl="0" algn="l">
              <a:lnSpc>
                <a:spcPct val="9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Structured Query Language </a:t>
            </a:r>
            <a:r>
              <a:rPr b="0" i="0" lang="en-US" sz="3400" u="none" cap="none" strike="noStrike">
                <a:solidFill>
                  <a:srgbClr val="ECE9E2"/>
                </a:solidFill>
                <a:latin typeface="Calibri"/>
                <a:ea typeface="Calibri"/>
                <a:cs typeface="Calibri"/>
                <a:sym typeface="Calibri"/>
              </a:rPr>
              <a:t>(</a:t>
            </a:r>
            <a:r>
              <a:rPr b="1" i="0" lang="en-US" sz="3400" u="none" cap="none" strike="noStrike">
                <a:solidFill>
                  <a:srgbClr val="EEBA72"/>
                </a:solidFill>
                <a:latin typeface="Consolas"/>
                <a:ea typeface="Consolas"/>
                <a:cs typeface="Consolas"/>
                <a:sym typeface="Consolas"/>
              </a:rPr>
              <a:t>SQL</a:t>
            </a:r>
            <a:r>
              <a:rPr b="0" i="0" lang="en-US" sz="3400" u="none" cap="none" strike="noStrike">
                <a:solidFill>
                  <a:srgbClr val="ECE9E2"/>
                </a:solidFill>
                <a:latin typeface="Calibri"/>
                <a:ea typeface="Calibri"/>
                <a:cs typeface="Calibri"/>
                <a:sym typeface="Calibri"/>
              </a:rPr>
              <a:t>) – </a:t>
            </a:r>
            <a:r>
              <a:rPr b="0" i="0" lang="en-US" sz="3400" u="sng" cap="none" strike="noStrike">
                <a:solidFill>
                  <a:schemeClr val="hlink"/>
                </a:solidFill>
                <a:latin typeface="Calibri"/>
                <a:ea typeface="Calibri"/>
                <a:cs typeface="Calibri"/>
                <a:sym typeface="Calibri"/>
                <a:hlinkClick r:id="rId3"/>
              </a:rPr>
              <a:t>en.wikipedia.org/wiki/SQL</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chemeClr val="accent1"/>
                </a:solidFill>
                <a:latin typeface="Calibri"/>
                <a:ea typeface="Calibri"/>
                <a:cs typeface="Calibri"/>
                <a:sym typeface="Calibri"/>
              </a:rPr>
              <a:t>Declarative</a:t>
            </a:r>
            <a:r>
              <a:rPr b="0" i="0" lang="en-US" sz="3200" u="none" cap="none" strike="noStrike">
                <a:solidFill>
                  <a:schemeClr val="lt1"/>
                </a:solidFill>
                <a:latin typeface="Calibri"/>
                <a:ea typeface="Calibri"/>
                <a:cs typeface="Calibri"/>
                <a:sym typeface="Calibri"/>
              </a:rPr>
              <a:t> language for working with </a:t>
            </a:r>
            <a:r>
              <a:rPr b="0" i="0" lang="en-US" sz="3200" u="none" cap="none" strike="noStrike">
                <a:solidFill>
                  <a:schemeClr val="accent1"/>
                </a:solidFill>
                <a:latin typeface="Calibri"/>
                <a:ea typeface="Calibri"/>
                <a:cs typeface="Calibri"/>
                <a:sym typeface="Calibri"/>
              </a:rPr>
              <a:t>relational data</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Meant to be as close to regular English as possible</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Supports definition, manipulation and access control of records</a:t>
            </a:r>
          </a:p>
          <a:p>
            <a:pPr indent="-304747" lvl="0" marL="304747" marR="0" rtl="0" algn="l">
              <a:lnSpc>
                <a:spcPct val="95000"/>
              </a:lnSpc>
              <a:spcBef>
                <a:spcPts val="5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MySQL Dialect</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Supports </a:t>
            </a:r>
            <a:r>
              <a:rPr b="0" i="0" lang="en-US" sz="3200" u="none" cap="none" strike="noStrike">
                <a:solidFill>
                  <a:schemeClr val="accent1"/>
                </a:solidFill>
                <a:latin typeface="Calibri"/>
                <a:ea typeface="Calibri"/>
                <a:cs typeface="Calibri"/>
                <a:sym typeface="Calibri"/>
              </a:rPr>
              <a:t>own control statements </a:t>
            </a:r>
            <a:r>
              <a:rPr b="0" i="0" lang="en-US" sz="3200" u="none" cap="none" strike="noStrike">
                <a:solidFill>
                  <a:schemeClr val="lt1"/>
                </a:solidFill>
                <a:latin typeface="Calibri"/>
                <a:ea typeface="Calibri"/>
                <a:cs typeface="Calibri"/>
                <a:sym typeface="Calibri"/>
              </a:rPr>
              <a:t>(</a:t>
            </a:r>
            <a:r>
              <a:rPr b="1" i="0" lang="en-US" sz="3200" u="none" cap="none" strike="noStrike">
                <a:solidFill>
                  <a:schemeClr val="accent1"/>
                </a:solidFill>
                <a:latin typeface="Consolas"/>
                <a:ea typeface="Consolas"/>
                <a:cs typeface="Consolas"/>
                <a:sym typeface="Consolas"/>
              </a:rPr>
              <a:t>if</a:t>
            </a:r>
            <a:r>
              <a:rPr b="0" i="0" lang="en-US" sz="3200" u="none" cap="none" strike="noStrike">
                <a:solidFill>
                  <a:schemeClr val="lt1"/>
                </a:solidFill>
                <a:latin typeface="Calibri"/>
                <a:ea typeface="Calibri"/>
                <a:cs typeface="Calibri"/>
                <a:sym typeface="Calibri"/>
              </a:rPr>
              <a:t> statements, loops etc..)</a:t>
            </a:r>
          </a:p>
          <a:p>
            <a:pPr indent="-241192" lvl="1" marL="609493" marR="0" rtl="0" algn="l">
              <a:lnSpc>
                <a:spcPct val="9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Designed for writing logic inside the database</a:t>
            </a:r>
          </a:p>
          <a:p>
            <a:pPr indent="-241192" lvl="1" marL="609493" marR="0" rtl="0" algn="l">
              <a:lnSpc>
                <a:spcPct val="95000"/>
              </a:lnSpc>
              <a:spcBef>
                <a:spcPts val="1200"/>
              </a:spcBef>
              <a:spcAft>
                <a:spcPts val="0"/>
              </a:spcAft>
              <a:buClr>
                <a:schemeClr val="accent1"/>
              </a:buClr>
              <a:buSzPct val="80000"/>
              <a:buFont typeface="Noto Sans Symbols"/>
              <a:buNone/>
            </a:pPr>
            <a:r>
              <a:t/>
            </a:r>
            <a:endParaRPr b="0" i="0" sz="3200" u="none" cap="none" strike="noStrike">
              <a:solidFill>
                <a:schemeClr val="lt1"/>
              </a:solidFill>
              <a:latin typeface="Calibri"/>
              <a:ea typeface="Calibri"/>
              <a:cs typeface="Calibri"/>
              <a:sym typeface="Calibri"/>
            </a:endParaRPr>
          </a:p>
        </p:txBody>
      </p:sp>
      <p:sp>
        <p:nvSpPr>
          <p:cNvPr id="212" name="Shape 21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SQL – Few Examples (CR</a:t>
            </a:r>
            <a:r>
              <a:rPr lang="en-US"/>
              <a:t>UD)</a:t>
            </a:r>
          </a:p>
        </p:txBody>
      </p:sp>
      <p:sp>
        <p:nvSpPr>
          <p:cNvPr id="218" name="Shape 218"/>
          <p:cNvSpPr/>
          <p:nvPr/>
        </p:nvSpPr>
        <p:spPr>
          <a:xfrm>
            <a:off x="687388" y="1219200"/>
            <a:ext cx="10741024" cy="492443"/>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SELECT</a:t>
            </a:r>
            <a:r>
              <a:rPr b="1" i="0" lang="en-US" sz="2600" u="none" cap="none" strike="noStrike">
                <a:solidFill>
                  <a:srgbClr val="FBEEDC"/>
                </a:solidFill>
                <a:latin typeface="Consolas"/>
                <a:ea typeface="Consolas"/>
                <a:cs typeface="Consolas"/>
                <a:sym typeface="Consolas"/>
              </a:rPr>
              <a:t> FirstName, LastName, JobTitle </a:t>
            </a:r>
            <a:r>
              <a:rPr b="1" i="0" lang="en-US" sz="2600" u="none" cap="none" strike="noStrike">
                <a:solidFill>
                  <a:srgbClr val="EEBA72"/>
                </a:solidFill>
                <a:latin typeface="Consolas"/>
                <a:ea typeface="Consolas"/>
                <a:cs typeface="Consolas"/>
                <a:sym typeface="Consolas"/>
              </a:rPr>
              <a:t>FROM</a:t>
            </a:r>
            <a:r>
              <a:rPr b="1" i="0" lang="en-US" sz="2600" u="none" cap="none" strike="noStrike">
                <a:solidFill>
                  <a:srgbClr val="FBEEDC"/>
                </a:solidFill>
                <a:latin typeface="Consolas"/>
                <a:ea typeface="Consolas"/>
                <a:cs typeface="Consolas"/>
                <a:sym typeface="Consolas"/>
              </a:rPr>
              <a:t> Employees</a:t>
            </a:r>
          </a:p>
        </p:txBody>
      </p:sp>
      <p:sp>
        <p:nvSpPr>
          <p:cNvPr id="219" name="Shape 219"/>
          <p:cNvSpPr/>
          <p:nvPr/>
        </p:nvSpPr>
        <p:spPr>
          <a:xfrm>
            <a:off x="687388" y="2708414"/>
            <a:ext cx="10741024" cy="892552"/>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INSERT</a:t>
            </a:r>
            <a:r>
              <a:rPr b="1" i="0" lang="en-US" sz="2600" u="none" cap="none" strike="noStrike">
                <a:solidFill>
                  <a:srgbClr val="FBEEDC"/>
                </a:solidFill>
                <a:latin typeface="Consolas"/>
                <a:ea typeface="Consolas"/>
                <a:cs typeface="Consolas"/>
                <a:sym typeface="Consolas"/>
              </a:rPr>
              <a:t> </a:t>
            </a:r>
            <a:r>
              <a:rPr b="1" i="0" lang="en-US" sz="2600" u="none" cap="none" strike="noStrike">
                <a:solidFill>
                  <a:srgbClr val="EEBA72"/>
                </a:solidFill>
                <a:latin typeface="Consolas"/>
                <a:ea typeface="Consolas"/>
                <a:cs typeface="Consolas"/>
                <a:sym typeface="Consolas"/>
              </a:rPr>
              <a:t>INTO</a:t>
            </a:r>
            <a:r>
              <a:rPr b="1" i="0" lang="en-US" sz="2600" u="none" cap="none" strike="noStrike">
                <a:solidFill>
                  <a:srgbClr val="FBEEDC"/>
                </a:solidFill>
                <a:latin typeface="Consolas"/>
                <a:ea typeface="Consolas"/>
                <a:cs typeface="Consolas"/>
                <a:sym typeface="Consolas"/>
              </a:rPr>
              <a:t> Projects(Name, StartDate)</a:t>
            </a:r>
          </a:p>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VALUES</a:t>
            </a:r>
            <a:r>
              <a:rPr b="1" i="0" lang="en-US" sz="2600" u="none" cap="none" strike="noStrike">
                <a:solidFill>
                  <a:srgbClr val="FBEEDC"/>
                </a:solidFill>
                <a:latin typeface="Consolas"/>
                <a:ea typeface="Consolas"/>
                <a:cs typeface="Consolas"/>
                <a:sym typeface="Consolas"/>
              </a:rPr>
              <a:t>('Introduction to MySQL', '1/1/2006')</a:t>
            </a:r>
          </a:p>
        </p:txBody>
      </p:sp>
      <p:sp>
        <p:nvSpPr>
          <p:cNvPr id="220" name="Shape 220"/>
          <p:cNvSpPr/>
          <p:nvPr/>
        </p:nvSpPr>
        <p:spPr>
          <a:xfrm>
            <a:off x="685802" y="1968500"/>
            <a:ext cx="10741022" cy="492443"/>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SELECT</a:t>
            </a:r>
            <a:r>
              <a:rPr b="1" i="0" lang="en-US" sz="2600" u="none" cap="none" strike="noStrike">
                <a:solidFill>
                  <a:srgbClr val="FBEEDC"/>
                </a:solidFill>
                <a:latin typeface="Consolas"/>
                <a:ea typeface="Consolas"/>
                <a:cs typeface="Consolas"/>
                <a:sym typeface="Consolas"/>
              </a:rPr>
              <a:t> * </a:t>
            </a:r>
            <a:r>
              <a:rPr b="1" i="0" lang="en-US" sz="2600" u="none" cap="none" strike="noStrike">
                <a:solidFill>
                  <a:srgbClr val="EEBA72"/>
                </a:solidFill>
                <a:latin typeface="Consolas"/>
                <a:ea typeface="Consolas"/>
                <a:cs typeface="Consolas"/>
                <a:sym typeface="Consolas"/>
              </a:rPr>
              <a:t>FROM</a:t>
            </a:r>
            <a:r>
              <a:rPr b="1" i="0" lang="en-US" sz="2600" u="none" cap="none" strike="noStrike">
                <a:solidFill>
                  <a:srgbClr val="FBEEDC"/>
                </a:solidFill>
                <a:latin typeface="Consolas"/>
                <a:ea typeface="Consolas"/>
                <a:cs typeface="Consolas"/>
                <a:sym typeface="Consolas"/>
              </a:rPr>
              <a:t> Projects </a:t>
            </a:r>
            <a:r>
              <a:rPr b="1" i="0" lang="en-US" sz="2600" u="none" cap="none" strike="noStrike">
                <a:solidFill>
                  <a:srgbClr val="EEBA72"/>
                </a:solidFill>
                <a:latin typeface="Consolas"/>
                <a:ea typeface="Consolas"/>
                <a:cs typeface="Consolas"/>
                <a:sym typeface="Consolas"/>
              </a:rPr>
              <a:t>WHERE</a:t>
            </a:r>
            <a:r>
              <a:rPr b="1" i="0" lang="en-US" sz="2600" u="none" cap="none" strike="noStrike">
                <a:solidFill>
                  <a:srgbClr val="FBEEDC"/>
                </a:solidFill>
                <a:latin typeface="Consolas"/>
                <a:ea typeface="Consolas"/>
                <a:cs typeface="Consolas"/>
                <a:sym typeface="Consolas"/>
              </a:rPr>
              <a:t> StartDate = '1/1/2006'</a:t>
            </a:r>
          </a:p>
        </p:txBody>
      </p:sp>
      <p:sp>
        <p:nvSpPr>
          <p:cNvPr id="221" name="Shape 221"/>
          <p:cNvSpPr/>
          <p:nvPr/>
        </p:nvSpPr>
        <p:spPr>
          <a:xfrm>
            <a:off x="685802" y="3865467"/>
            <a:ext cx="10741022" cy="1292662"/>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UPDATE</a:t>
            </a:r>
            <a:r>
              <a:rPr b="1" i="0" lang="en-US" sz="2600" u="none" cap="none" strike="noStrike">
                <a:solidFill>
                  <a:srgbClr val="FBEEDC"/>
                </a:solidFill>
                <a:latin typeface="Consolas"/>
                <a:ea typeface="Consolas"/>
                <a:cs typeface="Consolas"/>
                <a:sym typeface="Consolas"/>
              </a:rPr>
              <a:t> Projects</a:t>
            </a:r>
          </a:p>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   SET</a:t>
            </a:r>
            <a:r>
              <a:rPr b="1" i="0" lang="en-US" sz="2600" u="none" cap="none" strike="noStrike">
                <a:solidFill>
                  <a:srgbClr val="FBEEDC"/>
                </a:solidFill>
                <a:latin typeface="Consolas"/>
                <a:ea typeface="Consolas"/>
                <a:cs typeface="Consolas"/>
                <a:sym typeface="Consolas"/>
              </a:rPr>
              <a:t> EndDate = '8/31/2006'</a:t>
            </a:r>
          </a:p>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 WHERE</a:t>
            </a:r>
            <a:r>
              <a:rPr b="1" i="0" lang="en-US" sz="2600" u="none" cap="none" strike="noStrike">
                <a:solidFill>
                  <a:srgbClr val="FBEEDC"/>
                </a:solidFill>
                <a:latin typeface="Consolas"/>
                <a:ea typeface="Consolas"/>
                <a:cs typeface="Consolas"/>
                <a:sym typeface="Consolas"/>
              </a:rPr>
              <a:t> StartDate = '1/1/2006'</a:t>
            </a:r>
          </a:p>
        </p:txBody>
      </p:sp>
      <p:sp>
        <p:nvSpPr>
          <p:cNvPr id="222" name="Shape 222"/>
          <p:cNvSpPr/>
          <p:nvPr/>
        </p:nvSpPr>
        <p:spPr>
          <a:xfrm>
            <a:off x="685802" y="5397500"/>
            <a:ext cx="10741022" cy="892552"/>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DELETE</a:t>
            </a:r>
            <a:r>
              <a:rPr b="1" i="0" lang="en-US" sz="2600" u="none" cap="none" strike="noStrike">
                <a:solidFill>
                  <a:srgbClr val="FBEEDC"/>
                </a:solidFill>
                <a:latin typeface="Consolas"/>
                <a:ea typeface="Consolas"/>
                <a:cs typeface="Consolas"/>
                <a:sym typeface="Consolas"/>
              </a:rPr>
              <a:t> </a:t>
            </a:r>
            <a:r>
              <a:rPr b="1" i="0" lang="en-US" sz="2600" u="none" cap="none" strike="noStrike">
                <a:solidFill>
                  <a:srgbClr val="EEBA72"/>
                </a:solidFill>
                <a:latin typeface="Consolas"/>
                <a:ea typeface="Consolas"/>
                <a:cs typeface="Consolas"/>
                <a:sym typeface="Consolas"/>
              </a:rPr>
              <a:t>FROM</a:t>
            </a:r>
            <a:r>
              <a:rPr b="1" i="0" lang="en-US" sz="2600" u="none" cap="none" strike="noStrike">
                <a:solidFill>
                  <a:srgbClr val="FBEEDC"/>
                </a:solidFill>
                <a:latin typeface="Consolas"/>
                <a:ea typeface="Consolas"/>
                <a:cs typeface="Consolas"/>
                <a:sym typeface="Consolas"/>
              </a:rPr>
              <a:t> Projects</a:t>
            </a:r>
          </a:p>
          <a:p>
            <a:pPr indent="0" lvl="0" marL="0" marR="0" rtl="0" algn="l">
              <a:spcBef>
                <a:spcPts val="0"/>
              </a:spcBef>
              <a:buSzPct val="25000"/>
              <a:buNone/>
            </a:pPr>
            <a:r>
              <a:rPr b="1" i="0" lang="en-US" sz="2600" u="none" cap="none" strike="noStrike">
                <a:solidFill>
                  <a:srgbClr val="EEBA72"/>
                </a:solidFill>
                <a:latin typeface="Consolas"/>
                <a:ea typeface="Consolas"/>
                <a:cs typeface="Consolas"/>
                <a:sym typeface="Consolas"/>
              </a:rPr>
              <a:t>      WHERE</a:t>
            </a:r>
            <a:r>
              <a:rPr b="1" i="0" lang="en-US" sz="2600" u="none" cap="none" strike="noStrike">
                <a:solidFill>
                  <a:srgbClr val="FBEEDC"/>
                </a:solidFill>
                <a:latin typeface="Consolas"/>
                <a:ea typeface="Consolas"/>
                <a:cs typeface="Consolas"/>
                <a:sym typeface="Consolas"/>
              </a:rPr>
              <a:t> StartDate = '1/1/2006'</a:t>
            </a:r>
          </a:p>
        </p:txBody>
      </p:sp>
      <p:sp>
        <p:nvSpPr>
          <p:cNvPr id="223" name="Shape 22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446212" y="4648200"/>
            <a:ext cx="8938472"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Writing Data in Tables</a:t>
            </a:r>
          </a:p>
        </p:txBody>
      </p:sp>
      <p:sp>
        <p:nvSpPr>
          <p:cNvPr id="230" name="Shape 230"/>
          <p:cNvSpPr txBox="1"/>
          <p:nvPr>
            <p:ph idx="1" type="body"/>
          </p:nvPr>
        </p:nvSpPr>
        <p:spPr>
          <a:xfrm>
            <a:off x="1446212" y="5602568"/>
            <a:ext cx="8938472" cy="688256"/>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Using SQL INSERT</a:t>
            </a:r>
          </a:p>
        </p:txBody>
      </p:sp>
      <p:pic>
        <p:nvPicPr>
          <p:cNvPr descr="http://www.msmnet.com/images/services_data.jpg" id="231" name="Shape 231"/>
          <p:cNvPicPr preferRelativeResize="0"/>
          <p:nvPr/>
        </p:nvPicPr>
        <p:blipFill rotWithShape="1">
          <a:blip r:embed="rId3">
            <a:alphaModFix/>
          </a:blip>
          <a:srcRect b="0" l="0" r="0" t="0"/>
          <a:stretch/>
        </p:blipFill>
        <p:spPr>
          <a:xfrm>
            <a:off x="5332412" y="2209800"/>
            <a:ext cx="1390650" cy="1714500"/>
          </a:xfrm>
          <a:prstGeom prst="roundRect">
            <a:avLst>
              <a:gd fmla="val 5816" name="adj"/>
            </a:avLst>
          </a:prstGeom>
          <a:solidFill>
            <a:srgbClr val="ECECEC"/>
          </a:solidFill>
          <a:ln>
            <a:noFill/>
          </a:ln>
        </p:spPr>
      </p:pic>
      <p:pic>
        <p:nvPicPr>
          <p:cNvPr descr="http://mareisac.com/data.jpg" id="232" name="Shape 232"/>
          <p:cNvPicPr preferRelativeResize="0"/>
          <p:nvPr/>
        </p:nvPicPr>
        <p:blipFill rotWithShape="1">
          <a:blip r:embed="rId4">
            <a:alphaModFix/>
          </a:blip>
          <a:srcRect b="0" l="0" r="0" t="0"/>
          <a:stretch/>
        </p:blipFill>
        <p:spPr>
          <a:xfrm>
            <a:off x="2360612" y="1676400"/>
            <a:ext cx="2400300" cy="2431232"/>
          </a:xfrm>
          <a:prstGeom prst="roundRect">
            <a:avLst>
              <a:gd fmla="val 5816" name="adj"/>
            </a:avLst>
          </a:prstGeom>
          <a:solidFill>
            <a:srgbClr val="ECECEC"/>
          </a:solidFill>
          <a:ln>
            <a:noFill/>
          </a:ln>
        </p:spPr>
      </p:pic>
      <p:pic>
        <p:nvPicPr>
          <p:cNvPr descr="http://www.artistsvalley.com/images/icons/Database%20Application%20Icons/Table%20Field%20Insert/256x256/Table%20Field%20Insert.jpg" id="233" name="Shape 233"/>
          <p:cNvPicPr preferRelativeResize="0"/>
          <p:nvPr/>
        </p:nvPicPr>
        <p:blipFill rotWithShape="1">
          <a:blip r:embed="rId5">
            <a:alphaModFix/>
          </a:blip>
          <a:srcRect b="0" l="0" r="0" t="0"/>
          <a:stretch/>
        </p:blipFill>
        <p:spPr>
          <a:xfrm>
            <a:off x="7313612" y="1676400"/>
            <a:ext cx="2438400" cy="2438400"/>
          </a:xfrm>
          <a:prstGeom prst="roundRect">
            <a:avLst>
              <a:gd fmla="val 5816" name="adj"/>
            </a:avLst>
          </a:prstGeom>
          <a:solidFill>
            <a:srgbClr val="ECECEC"/>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57188" lvl="0" marL="357188" marR="0" rtl="0" algn="l">
              <a:lnSpc>
                <a:spcPct val="100000"/>
              </a:lnSpc>
              <a:spcBef>
                <a:spcPts val="0"/>
              </a:spcBef>
              <a:spcAft>
                <a:spcPts val="0"/>
              </a:spcAft>
              <a:buClr>
                <a:srgbClr val="F2B254"/>
              </a:buClr>
              <a:buSzPct val="100000"/>
              <a:buFont typeface="Noto Sans Symbols"/>
              <a:buChar char="▪"/>
            </a:pPr>
            <a:r>
              <a:rPr b="0" i="0" lang="en-US" sz="3000" u="none" cap="none" strike="noStrike">
                <a:solidFill>
                  <a:schemeClr val="lt1"/>
                </a:solidFill>
                <a:latin typeface="Calibri"/>
                <a:ea typeface="Calibri"/>
                <a:cs typeface="Calibri"/>
                <a:sym typeface="Calibri"/>
              </a:rPr>
              <a:t>The SQL </a:t>
            </a:r>
            <a:r>
              <a:rPr b="1" i="0" lang="en-US" sz="3000" u="none" cap="none" strike="noStrike">
                <a:solidFill>
                  <a:schemeClr val="accent1"/>
                </a:solidFill>
                <a:latin typeface="Consolas"/>
                <a:ea typeface="Consolas"/>
                <a:cs typeface="Consolas"/>
                <a:sym typeface="Consolas"/>
              </a:rPr>
              <a:t>INSERT</a:t>
            </a:r>
            <a:r>
              <a:rPr b="0" i="0" lang="en-US" sz="3000" u="none" cap="none" strike="noStrike">
                <a:solidFill>
                  <a:schemeClr val="lt1"/>
                </a:solidFill>
                <a:latin typeface="Calibri"/>
                <a:ea typeface="Calibri"/>
                <a:cs typeface="Calibri"/>
                <a:sym typeface="Calibri"/>
              </a:rPr>
              <a:t> command</a:t>
            </a:r>
          </a:p>
          <a:p>
            <a:pPr indent="-357188" lvl="0" marL="357188" marR="0" rtl="0" algn="l">
              <a:lnSpc>
                <a:spcPct val="100000"/>
              </a:lnSpc>
              <a:spcBef>
                <a:spcPts val="18600"/>
              </a:spcBef>
              <a:spcAft>
                <a:spcPts val="0"/>
              </a:spcAft>
              <a:buClr>
                <a:srgbClr val="F2B254"/>
              </a:buClr>
              <a:buSzPct val="100000"/>
              <a:buFont typeface="Noto Sans Symbols"/>
              <a:buChar char="▪"/>
            </a:pPr>
            <a:r>
              <a:rPr b="0" i="0" lang="en-US" sz="3000" u="none" cap="none" strike="noStrike">
                <a:solidFill>
                  <a:schemeClr val="accent1"/>
                </a:solidFill>
                <a:latin typeface="Calibri"/>
                <a:ea typeface="Calibri"/>
                <a:cs typeface="Calibri"/>
                <a:sym typeface="Calibri"/>
              </a:rPr>
              <a:t>Bulk data </a:t>
            </a:r>
            <a:r>
              <a:rPr b="0" i="0" lang="en-US" sz="3000" u="none" cap="none" strike="noStrike">
                <a:solidFill>
                  <a:schemeClr val="lt1"/>
                </a:solidFill>
                <a:latin typeface="Calibri"/>
                <a:ea typeface="Calibri"/>
                <a:cs typeface="Calibri"/>
                <a:sym typeface="Calibri"/>
              </a:rPr>
              <a:t>can be recorded in a single query, separated by comma</a:t>
            </a:r>
          </a:p>
        </p:txBody>
      </p:sp>
      <p:sp>
        <p:nvSpPr>
          <p:cNvPr id="239" name="Shape 239"/>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Inserting Data</a:t>
            </a:r>
          </a:p>
        </p:txBody>
      </p:sp>
      <p:sp>
        <p:nvSpPr>
          <p:cNvPr id="240" name="Shape 240"/>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241" name="Shape 241"/>
          <p:cNvSpPr/>
          <p:nvPr/>
        </p:nvSpPr>
        <p:spPr>
          <a:xfrm>
            <a:off x="684212" y="1905000"/>
            <a:ext cx="10820400" cy="492443"/>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INSERT INTO </a:t>
            </a:r>
            <a:r>
              <a:rPr b="1" lang="en-US" sz="2600">
                <a:solidFill>
                  <a:srgbClr val="FBEEDC"/>
                </a:solidFill>
                <a:latin typeface="Consolas"/>
                <a:ea typeface="Consolas"/>
                <a:cs typeface="Consolas"/>
                <a:sym typeface="Consolas"/>
              </a:rPr>
              <a:t>Towns </a:t>
            </a:r>
            <a:r>
              <a:rPr b="1" lang="en-US" sz="2600">
                <a:solidFill>
                  <a:schemeClr val="accent1"/>
                </a:solidFill>
                <a:latin typeface="Consolas"/>
                <a:ea typeface="Consolas"/>
                <a:cs typeface="Consolas"/>
                <a:sym typeface="Consolas"/>
              </a:rPr>
              <a:t>VALUES</a:t>
            </a:r>
            <a:r>
              <a:rPr b="1" lang="en-US" sz="2600">
                <a:solidFill>
                  <a:srgbClr val="FBEEDC"/>
                </a:solidFill>
                <a:latin typeface="Consolas"/>
                <a:ea typeface="Consolas"/>
                <a:cs typeface="Consolas"/>
                <a:sym typeface="Consolas"/>
              </a:rPr>
              <a:t> (33, 'Paris)</a:t>
            </a:r>
          </a:p>
        </p:txBody>
      </p:sp>
      <p:sp>
        <p:nvSpPr>
          <p:cNvPr id="242" name="Shape 242"/>
          <p:cNvSpPr/>
          <p:nvPr/>
        </p:nvSpPr>
        <p:spPr>
          <a:xfrm>
            <a:off x="8062478" y="1264368"/>
            <a:ext cx="3061134" cy="956145"/>
          </a:xfrm>
          <a:prstGeom prst="wedgeRoundRectCallout">
            <a:avLst>
              <a:gd fmla="val -66946" name="adj1"/>
              <a:gd fmla="val 42231"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Values for</a:t>
            </a:r>
          </a:p>
          <a:p>
            <a:pPr indent="0" lvl="0" marL="0" marR="0" rtl="0" algn="ctr">
              <a:spcBef>
                <a:spcPts val="0"/>
              </a:spcBef>
              <a:buSzPct val="25000"/>
              <a:buNone/>
            </a:pPr>
            <a:r>
              <a:rPr lang="en-US" sz="2800">
                <a:solidFill>
                  <a:schemeClr val="lt1"/>
                </a:solidFill>
                <a:latin typeface="Calibri"/>
                <a:ea typeface="Calibri"/>
                <a:cs typeface="Calibri"/>
                <a:sym typeface="Calibri"/>
              </a:rPr>
              <a:t>all columns</a:t>
            </a:r>
          </a:p>
        </p:txBody>
      </p:sp>
      <p:sp>
        <p:nvSpPr>
          <p:cNvPr id="243" name="Shape 243"/>
          <p:cNvSpPr/>
          <p:nvPr/>
        </p:nvSpPr>
        <p:spPr>
          <a:xfrm>
            <a:off x="684212" y="4724400"/>
            <a:ext cx="10820400" cy="1692771"/>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INSERT INTO </a:t>
            </a:r>
            <a:r>
              <a:rPr b="1" lang="en-US" sz="2600">
                <a:solidFill>
                  <a:srgbClr val="FBEEDC"/>
                </a:solidFill>
                <a:latin typeface="Consolas"/>
                <a:ea typeface="Consolas"/>
                <a:cs typeface="Consolas"/>
                <a:sym typeface="Consolas"/>
              </a:rPr>
              <a:t>EmployeesProjects</a:t>
            </a:r>
          </a:p>
          <a:p>
            <a:pPr indent="0" lvl="0" marL="0" marR="0" rtl="0" algn="l">
              <a:spcBef>
                <a:spcPts val="0"/>
              </a:spcBef>
              <a:buSzPct val="25000"/>
              <a:buNone/>
            </a:pPr>
            <a:r>
              <a:rPr b="1" lang="en-US" sz="2600">
                <a:solidFill>
                  <a:schemeClr val="accent1"/>
                </a:solidFill>
                <a:latin typeface="Consolas"/>
                <a:ea typeface="Consolas"/>
                <a:cs typeface="Consolas"/>
                <a:sym typeface="Consolas"/>
              </a:rPr>
              <a:t>     VALUES </a:t>
            </a:r>
            <a:r>
              <a:rPr b="1" lang="en-US" sz="2600">
                <a:solidFill>
                  <a:srgbClr val="FBEEDC"/>
                </a:solidFill>
                <a:latin typeface="Consolas"/>
                <a:ea typeface="Consolas"/>
                <a:cs typeface="Consolas"/>
                <a:sym typeface="Consolas"/>
              </a:rPr>
              <a:t>(229, 1),</a:t>
            </a:r>
          </a:p>
          <a:p>
            <a:pPr indent="0" lvl="0" marL="0" marR="0" rtl="0" algn="l">
              <a:spcBef>
                <a:spcPts val="0"/>
              </a:spcBef>
              <a:buSzPct val="25000"/>
              <a:buNone/>
            </a:pPr>
            <a:r>
              <a:rPr b="1" lang="en-US" sz="2600">
                <a:solidFill>
                  <a:srgbClr val="FBEEDC"/>
                </a:solidFill>
                <a:latin typeface="Consolas"/>
                <a:ea typeface="Consolas"/>
                <a:cs typeface="Consolas"/>
                <a:sym typeface="Consolas"/>
              </a:rPr>
              <a:t>            (229, 2),</a:t>
            </a:r>
          </a:p>
          <a:p>
            <a:pPr indent="0" lvl="0" marL="0" marR="0" rtl="0" algn="l">
              <a:spcBef>
                <a:spcPts val="0"/>
              </a:spcBef>
              <a:buSzPct val="25000"/>
              <a:buNone/>
            </a:pPr>
            <a:r>
              <a:rPr b="1" lang="en-US" sz="2600">
                <a:solidFill>
                  <a:srgbClr val="FBEEDC"/>
                </a:solidFill>
                <a:latin typeface="Consolas"/>
                <a:ea typeface="Consolas"/>
                <a:cs typeface="Consolas"/>
                <a:sym typeface="Consolas"/>
              </a:rPr>
              <a:t>            (229, 3), …</a:t>
            </a:r>
          </a:p>
        </p:txBody>
      </p:sp>
      <p:sp>
        <p:nvSpPr>
          <p:cNvPr id="244" name="Shape 244"/>
          <p:cNvSpPr/>
          <p:nvPr/>
        </p:nvSpPr>
        <p:spPr>
          <a:xfrm>
            <a:off x="684212" y="2809354"/>
            <a:ext cx="10820400" cy="89255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INSERT INTO </a:t>
            </a:r>
            <a:r>
              <a:rPr b="1" lang="en-US" sz="2600">
                <a:solidFill>
                  <a:srgbClr val="FBEEDC"/>
                </a:solidFill>
                <a:latin typeface="Consolas"/>
                <a:ea typeface="Consolas"/>
                <a:cs typeface="Consolas"/>
                <a:sym typeface="Consolas"/>
              </a:rPr>
              <a:t>Projects(Name, StartDate)</a:t>
            </a:r>
          </a:p>
          <a:p>
            <a:pPr indent="0" lvl="0" marL="0" marR="0" rtl="0" algn="l">
              <a:spcBef>
                <a:spcPts val="0"/>
              </a:spcBef>
              <a:buSzPct val="25000"/>
              <a:buNone/>
            </a:pPr>
            <a:r>
              <a:rPr b="1" lang="en-US" sz="2600">
                <a:solidFill>
                  <a:srgbClr val="FBEEDC"/>
                </a:solidFill>
                <a:latin typeface="Consolas"/>
                <a:ea typeface="Consolas"/>
                <a:cs typeface="Consolas"/>
                <a:sym typeface="Consolas"/>
              </a:rPr>
              <a:t>     </a:t>
            </a:r>
            <a:r>
              <a:rPr b="1" lang="en-US" sz="2600">
                <a:solidFill>
                  <a:schemeClr val="accent1"/>
                </a:solidFill>
                <a:latin typeface="Consolas"/>
                <a:ea typeface="Consolas"/>
                <a:cs typeface="Consolas"/>
                <a:sym typeface="Consolas"/>
              </a:rPr>
              <a:t>VALUES</a:t>
            </a:r>
            <a:r>
              <a:rPr b="1" lang="en-US" sz="2600">
                <a:solidFill>
                  <a:srgbClr val="FBEEDC"/>
                </a:solidFill>
                <a:latin typeface="Consolas"/>
                <a:ea typeface="Consolas"/>
                <a:cs typeface="Consolas"/>
                <a:sym typeface="Consolas"/>
              </a:rPr>
              <a:t> ('Reflective Jacket', </a:t>
            </a:r>
            <a:r>
              <a:rPr b="1" lang="en-US" sz="2600">
                <a:solidFill>
                  <a:schemeClr val="accent1"/>
                </a:solidFill>
                <a:latin typeface="Consolas"/>
                <a:ea typeface="Consolas"/>
                <a:cs typeface="Consolas"/>
                <a:sym typeface="Consolas"/>
              </a:rPr>
              <a:t>CURDATE()</a:t>
            </a:r>
            <a:r>
              <a:rPr b="1" lang="en-US" sz="2600">
                <a:solidFill>
                  <a:srgbClr val="FBEEDC"/>
                </a:solidFill>
                <a:latin typeface="Consolas"/>
                <a:ea typeface="Consolas"/>
                <a:cs typeface="Consolas"/>
                <a:sym typeface="Consolas"/>
              </a:rPr>
              <a:t>)</a:t>
            </a:r>
          </a:p>
        </p:txBody>
      </p:sp>
      <p:sp>
        <p:nvSpPr>
          <p:cNvPr id="245" name="Shape 245"/>
          <p:cNvSpPr/>
          <p:nvPr/>
        </p:nvSpPr>
        <p:spPr>
          <a:xfrm>
            <a:off x="8913812" y="2667000"/>
            <a:ext cx="2362200" cy="1079164"/>
          </a:xfrm>
          <a:prstGeom prst="wedgeRoundRectCallout">
            <a:avLst>
              <a:gd fmla="val -105672" name="adj1"/>
              <a:gd fmla="val -16885"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Specify</a:t>
            </a:r>
          </a:p>
          <a:p>
            <a:pPr indent="0" lvl="0" marL="0" marR="0" rtl="0" algn="ctr">
              <a:spcBef>
                <a:spcPts val="0"/>
              </a:spcBef>
              <a:buSzPct val="25000"/>
              <a:buNone/>
            </a:pPr>
            <a:r>
              <a:rPr lang="en-US" sz="2800">
                <a:solidFill>
                  <a:schemeClr val="lt1"/>
                </a:solidFill>
                <a:latin typeface="Calibri"/>
                <a:ea typeface="Calibri"/>
                <a:cs typeface="Calibri"/>
                <a:sym typeface="Calibri"/>
              </a:rPr>
              <a:t>columns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500"/>
                                        <p:tgtEl>
                                          <p:spTgt spid="2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500"/>
                                        <p:tgtEl>
                                          <p:spTgt spid="2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animEffect filter="fade" transition="in">
                                      <p:cBhvr>
                                        <p:cTn dur="500"/>
                                        <p:tgtEl>
                                          <p:spTgt spid="2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animEffect filter="fade" transition="in">
                                      <p:cBhvr>
                                        <p:cTn dur="500"/>
                                        <p:tgtEl>
                                          <p:spTgt spid="2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912813" y="4953000"/>
            <a:ext cx="10363200"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Modifying Existing Records</a:t>
            </a:r>
          </a:p>
        </p:txBody>
      </p:sp>
      <p:sp>
        <p:nvSpPr>
          <p:cNvPr id="251" name="Shape 251"/>
          <p:cNvSpPr txBox="1"/>
          <p:nvPr>
            <p:ph idx="1" type="body"/>
          </p:nvPr>
        </p:nvSpPr>
        <p:spPr>
          <a:xfrm>
            <a:off x="912813" y="5754968"/>
            <a:ext cx="10363200" cy="719034"/>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Using SQL UPDATE </a:t>
            </a:r>
          </a:p>
        </p:txBody>
      </p:sp>
      <p:sp>
        <p:nvSpPr>
          <p:cNvPr id="252" name="Shape 252"/>
          <p:cNvSpPr txBox="1"/>
          <p:nvPr>
            <p:ph idx="4294967295" type="sldNum"/>
          </p:nvPr>
        </p:nvSpPr>
        <p:spPr>
          <a:xfrm>
            <a:off x="11760200" y="6524625"/>
            <a:ext cx="428625" cy="19685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pic>
        <p:nvPicPr>
          <p:cNvPr id="253" name="Shape 253"/>
          <p:cNvPicPr preferRelativeResize="0"/>
          <p:nvPr/>
        </p:nvPicPr>
        <p:blipFill rotWithShape="1">
          <a:blip r:embed="rId3">
            <a:alphaModFix/>
          </a:blip>
          <a:srcRect b="0" l="0" r="0" t="0"/>
          <a:stretch/>
        </p:blipFill>
        <p:spPr>
          <a:xfrm>
            <a:off x="3870080" y="1046684"/>
            <a:ext cx="4486764" cy="3372916"/>
          </a:xfrm>
          <a:prstGeom prst="roundRect">
            <a:avLst>
              <a:gd fmla="val 14036"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Updating Data</a:t>
            </a:r>
          </a:p>
        </p:txBody>
      </p:sp>
      <p:sp>
        <p:nvSpPr>
          <p:cNvPr id="259" name="Shape 259"/>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57188" lvl="0" marL="357188"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The SQL </a:t>
            </a:r>
            <a:r>
              <a:rPr b="1" i="0" lang="en-US" sz="3400" u="none" cap="none" strike="noStrike">
                <a:solidFill>
                  <a:srgbClr val="EEBA72"/>
                </a:solidFill>
                <a:latin typeface="Consolas"/>
                <a:ea typeface="Consolas"/>
                <a:cs typeface="Consolas"/>
                <a:sym typeface="Consolas"/>
              </a:rPr>
              <a:t>UPDATE</a:t>
            </a:r>
            <a:r>
              <a:rPr b="0" i="0" lang="en-US" sz="3400" u="none" cap="none" strike="noStrike">
                <a:solidFill>
                  <a:schemeClr val="lt1"/>
                </a:solidFill>
                <a:latin typeface="Calibri"/>
                <a:ea typeface="Calibri"/>
                <a:cs typeface="Calibri"/>
                <a:sym typeface="Calibri"/>
              </a:rPr>
              <a:t> command</a:t>
            </a:r>
          </a:p>
          <a:p>
            <a:pPr indent="-357188" lvl="0" marL="357188" marR="0" rtl="0" algn="l">
              <a:lnSpc>
                <a:spcPct val="100000"/>
              </a:lnSpc>
              <a:spcBef>
                <a:spcPts val="306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Note: Don’t forget the </a:t>
            </a:r>
            <a:r>
              <a:rPr b="1" i="0" lang="en-US" sz="3400" u="none" cap="none" strike="noStrike">
                <a:solidFill>
                  <a:srgbClr val="EEBA72"/>
                </a:solidFill>
                <a:latin typeface="Consolas"/>
                <a:ea typeface="Consolas"/>
                <a:cs typeface="Consolas"/>
                <a:sym typeface="Consolas"/>
              </a:rPr>
              <a:t>WHERE</a:t>
            </a:r>
            <a:r>
              <a:rPr b="0" i="0" lang="en-US" sz="3400" u="none" cap="none" strike="noStrike">
                <a:solidFill>
                  <a:schemeClr val="lt1"/>
                </a:solidFill>
                <a:latin typeface="Calibri"/>
                <a:ea typeface="Calibri"/>
                <a:cs typeface="Calibri"/>
                <a:sym typeface="Calibri"/>
              </a:rPr>
              <a:t> clause!</a:t>
            </a:r>
          </a:p>
        </p:txBody>
      </p:sp>
      <p:sp>
        <p:nvSpPr>
          <p:cNvPr id="260" name="Shape 260"/>
          <p:cNvSpPr/>
          <p:nvPr/>
        </p:nvSpPr>
        <p:spPr>
          <a:xfrm>
            <a:off x="1668616" y="1981200"/>
            <a:ext cx="8845396" cy="1246495"/>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500">
                <a:solidFill>
                  <a:schemeClr val="accent1"/>
                </a:solidFill>
                <a:latin typeface="Consolas"/>
                <a:ea typeface="Consolas"/>
                <a:cs typeface="Consolas"/>
                <a:sym typeface="Consolas"/>
              </a:rPr>
              <a:t>UPDATE</a:t>
            </a:r>
            <a:r>
              <a:rPr b="1" lang="en-US" sz="2500">
                <a:solidFill>
                  <a:srgbClr val="FBEEDC"/>
                </a:solidFill>
                <a:latin typeface="Consolas"/>
                <a:ea typeface="Consolas"/>
                <a:cs typeface="Consolas"/>
                <a:sym typeface="Consolas"/>
              </a:rPr>
              <a:t> Employees</a:t>
            </a:r>
          </a:p>
          <a:p>
            <a:pPr indent="0" lvl="0" marL="0" marR="0" rtl="0" algn="l">
              <a:spcBef>
                <a:spcPts val="0"/>
              </a:spcBef>
              <a:buSzPct val="25000"/>
              <a:buNone/>
            </a:pPr>
            <a:r>
              <a:rPr b="1" lang="en-US" sz="2500">
                <a:solidFill>
                  <a:schemeClr val="accent1"/>
                </a:solidFill>
                <a:latin typeface="Consolas"/>
                <a:ea typeface="Consolas"/>
                <a:cs typeface="Consolas"/>
                <a:sym typeface="Consolas"/>
              </a:rPr>
              <a:t>   SET</a:t>
            </a:r>
            <a:r>
              <a:rPr b="1" lang="en-US" sz="2500">
                <a:solidFill>
                  <a:srgbClr val="FBEEDC"/>
                </a:solidFill>
                <a:latin typeface="Consolas"/>
                <a:ea typeface="Consolas"/>
                <a:cs typeface="Consolas"/>
                <a:sym typeface="Consolas"/>
              </a:rPr>
              <a:t> LastName = 'Brown'</a:t>
            </a:r>
          </a:p>
          <a:p>
            <a:pPr indent="0" lvl="0" marL="0" marR="0" rtl="0" algn="l">
              <a:spcBef>
                <a:spcPts val="0"/>
              </a:spcBef>
              <a:buSzPct val="25000"/>
              <a:buNone/>
            </a:pPr>
            <a:r>
              <a:rPr b="1" lang="en-US" sz="2500">
                <a:solidFill>
                  <a:srgbClr val="FBEEDC"/>
                </a:solidFill>
                <a:latin typeface="Consolas"/>
                <a:ea typeface="Consolas"/>
                <a:cs typeface="Consolas"/>
                <a:sym typeface="Consolas"/>
              </a:rPr>
              <a:t> WHERE EmployeeID = 1</a:t>
            </a:r>
          </a:p>
        </p:txBody>
      </p:sp>
      <p:sp>
        <p:nvSpPr>
          <p:cNvPr id="261" name="Shape 261"/>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262" name="Shape 262"/>
          <p:cNvSpPr/>
          <p:nvPr/>
        </p:nvSpPr>
        <p:spPr>
          <a:xfrm>
            <a:off x="1668616" y="3657600"/>
            <a:ext cx="8845396" cy="1631216"/>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500">
                <a:solidFill>
                  <a:schemeClr val="accent1"/>
                </a:solidFill>
                <a:latin typeface="Consolas"/>
                <a:ea typeface="Consolas"/>
                <a:cs typeface="Consolas"/>
                <a:sym typeface="Consolas"/>
              </a:rPr>
              <a:t>UPDATE</a:t>
            </a:r>
            <a:r>
              <a:rPr b="1" lang="en-US" sz="2500">
                <a:solidFill>
                  <a:srgbClr val="FBEEDC"/>
                </a:solidFill>
                <a:latin typeface="Consolas"/>
                <a:ea typeface="Consolas"/>
                <a:cs typeface="Consolas"/>
                <a:sym typeface="Consolas"/>
              </a:rPr>
              <a:t> Employees</a:t>
            </a:r>
          </a:p>
          <a:p>
            <a:pPr indent="0" lvl="0" marL="0" marR="0" rtl="0" algn="l">
              <a:spcBef>
                <a:spcPts val="0"/>
              </a:spcBef>
              <a:buSzPct val="25000"/>
              <a:buNone/>
            </a:pPr>
            <a:r>
              <a:rPr b="1" lang="en-US" sz="2500">
                <a:solidFill>
                  <a:schemeClr val="accent1"/>
                </a:solidFill>
                <a:latin typeface="Consolas"/>
                <a:ea typeface="Consolas"/>
                <a:cs typeface="Consolas"/>
                <a:sym typeface="Consolas"/>
              </a:rPr>
              <a:t>   SET</a:t>
            </a:r>
            <a:r>
              <a:rPr b="1" lang="en-US" sz="2500">
                <a:solidFill>
                  <a:srgbClr val="FBEEDC"/>
                </a:solidFill>
                <a:latin typeface="Consolas"/>
                <a:ea typeface="Consolas"/>
                <a:cs typeface="Consolas"/>
                <a:sym typeface="Consolas"/>
              </a:rPr>
              <a:t> Salary = Salary * 1.10,</a:t>
            </a:r>
          </a:p>
          <a:p>
            <a:pPr indent="0" lvl="0" marL="0" marR="0" rtl="0" algn="l">
              <a:spcBef>
                <a:spcPts val="0"/>
              </a:spcBef>
              <a:buSzPct val="25000"/>
              <a:buNone/>
            </a:pPr>
            <a:r>
              <a:rPr b="1" lang="en-US" sz="2500">
                <a:solidFill>
                  <a:srgbClr val="FBEEDC"/>
                </a:solidFill>
                <a:latin typeface="Consolas"/>
                <a:ea typeface="Consolas"/>
                <a:cs typeface="Consolas"/>
                <a:sym typeface="Consolas"/>
              </a:rPr>
              <a:t>       JobTitle = CONCAT('Senior ', JobTitle)</a:t>
            </a:r>
          </a:p>
          <a:p>
            <a:pPr indent="0" lvl="0" marL="0" marR="0" rtl="0" algn="l">
              <a:spcBef>
                <a:spcPts val="0"/>
              </a:spcBef>
              <a:buSzPct val="25000"/>
              <a:buNone/>
            </a:pPr>
            <a:r>
              <a:rPr b="1" lang="en-US" sz="2500">
                <a:solidFill>
                  <a:srgbClr val="FBEEDC"/>
                </a:solidFill>
                <a:latin typeface="Consolas"/>
                <a:ea typeface="Consolas"/>
                <a:cs typeface="Consolas"/>
                <a:sym typeface="Consolas"/>
              </a:rPr>
              <a:t> WHERE DepartmentID = 3</a:t>
            </a:r>
          </a:p>
        </p:txBody>
      </p:sp>
      <p:sp>
        <p:nvSpPr>
          <p:cNvPr id="263" name="Shape 263"/>
          <p:cNvSpPr/>
          <p:nvPr/>
        </p:nvSpPr>
        <p:spPr>
          <a:xfrm>
            <a:off x="6091314" y="1551295"/>
            <a:ext cx="2705333" cy="679926"/>
          </a:xfrm>
          <a:prstGeom prst="wedgeRoundRectCallout">
            <a:avLst>
              <a:gd fmla="val -93605" name="adj1"/>
              <a:gd fmla="val 78220"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New values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269" name="Shape 269"/>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Mark all unfinished Projects as being completed today</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Hint: Unfinished projects have their EndDate set to </a:t>
            </a:r>
            <a:r>
              <a:rPr b="0" i="0" lang="en-US" sz="3200" u="none" cap="none" strike="noStrike">
                <a:solidFill>
                  <a:schemeClr val="accent1"/>
                </a:solidFill>
                <a:latin typeface="Calibri"/>
                <a:ea typeface="Calibri"/>
                <a:cs typeface="Calibri"/>
                <a:sym typeface="Calibri"/>
              </a:rPr>
              <a:t>NULL</a:t>
            </a:r>
          </a:p>
          <a:p>
            <a:pPr indent="-304747" lvl="0" marL="304747" marR="0" rtl="0" algn="l">
              <a:lnSpc>
                <a:spcPct val="105000"/>
              </a:lnSpc>
              <a:spcBef>
                <a:spcPts val="240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Note: Create and Query </a:t>
            </a:r>
            <a:r>
              <a:rPr b="0" i="0" lang="en-US" sz="3400" u="none" cap="none" strike="noStrike">
                <a:solidFill>
                  <a:schemeClr val="accent1"/>
                </a:solidFill>
                <a:latin typeface="Calibri"/>
                <a:ea typeface="Calibri"/>
                <a:cs typeface="Calibri"/>
                <a:sym typeface="Calibri"/>
              </a:rPr>
              <a:t>SoftUni</a:t>
            </a:r>
            <a:r>
              <a:rPr b="0" i="0" lang="en-US" sz="3400" u="none" cap="none" strike="noStrike">
                <a:solidFill>
                  <a:schemeClr val="lt1"/>
                </a:solidFill>
                <a:latin typeface="Calibri"/>
                <a:ea typeface="Calibri"/>
                <a:cs typeface="Calibri"/>
                <a:sym typeface="Calibri"/>
              </a:rPr>
              <a:t> database</a:t>
            </a:r>
          </a:p>
        </p:txBody>
      </p:sp>
      <p:sp>
        <p:nvSpPr>
          <p:cNvPr id="270" name="Shape 27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Problem: Update Projects</a:t>
            </a:r>
          </a:p>
        </p:txBody>
      </p:sp>
      <p:graphicFrame>
        <p:nvGraphicFramePr>
          <p:cNvPr id="271" name="Shape 271"/>
          <p:cNvGraphicFramePr/>
          <p:nvPr/>
        </p:nvGraphicFramePr>
        <p:xfrm>
          <a:off x="1524114" y="2990088"/>
          <a:ext cx="3000000" cy="3000000"/>
        </p:xfrm>
        <a:graphic>
          <a:graphicData uri="http://schemas.openxmlformats.org/drawingml/2006/table">
            <a:tbl>
              <a:tblPr>
                <a:noFill/>
                <a:tableStyleId>{593D38A8-0A3A-4599-8105-570CD5A77F97}</a:tableStyleId>
              </a:tblPr>
              <a:tblGrid>
                <a:gridCol w="2392050"/>
                <a:gridCol w="1456050"/>
              </a:tblGrid>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EndDate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Classic Vest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NULL</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HL Touring Frame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NULL</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LL Touring Frame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NULL</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graphicFrame>
        <p:nvGraphicFramePr>
          <p:cNvPr id="272" name="Shape 272"/>
          <p:cNvGraphicFramePr/>
          <p:nvPr/>
        </p:nvGraphicFramePr>
        <p:xfrm>
          <a:off x="6589712" y="2990088"/>
          <a:ext cx="3000000" cy="3000000"/>
        </p:xfrm>
        <a:graphic>
          <a:graphicData uri="http://schemas.openxmlformats.org/drawingml/2006/table">
            <a:tbl>
              <a:tblPr>
                <a:noFill/>
                <a:tableStyleId>{593D38A8-0A3A-4599-8105-570CD5A77F97}</a:tableStyleId>
              </a:tblPr>
              <a:tblGrid>
                <a:gridCol w="2392050"/>
                <a:gridCol w="1456050"/>
              </a:tblGrid>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EndDate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Classic Vest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2017-01-23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HL Touring Frame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2017-01-23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LL Touring Frame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2017-01-23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273" name="Shape 273"/>
          <p:cNvSpPr/>
          <p:nvPr/>
        </p:nvSpPr>
        <p:spPr>
          <a:xfrm>
            <a:off x="5713412" y="3552444"/>
            <a:ext cx="533400" cy="838200"/>
          </a:xfrm>
          <a:prstGeom prst="rightArrow">
            <a:avLst>
              <a:gd fmla="val 50000" name="adj1"/>
              <a:gd fmla="val 50000" name="adj2"/>
            </a:avLst>
          </a:prstGeom>
          <a:solidFill>
            <a:schemeClr val="accent1"/>
          </a:solidFill>
          <a:ln cap="flat" cmpd="sng" w="12700">
            <a:solidFill>
              <a:srgbClr val="B18A4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279" name="Shape 279"/>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Solution: Update Projects</a:t>
            </a:r>
          </a:p>
        </p:txBody>
      </p:sp>
      <p:sp>
        <p:nvSpPr>
          <p:cNvPr id="280" name="Shape 280"/>
          <p:cNvSpPr/>
          <p:nvPr/>
        </p:nvSpPr>
        <p:spPr>
          <a:xfrm>
            <a:off x="2052714" y="2848451"/>
            <a:ext cx="8083396" cy="1723549"/>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3200">
                <a:solidFill>
                  <a:schemeClr val="accent1"/>
                </a:solidFill>
                <a:latin typeface="Consolas"/>
                <a:ea typeface="Consolas"/>
                <a:cs typeface="Consolas"/>
                <a:sym typeface="Consolas"/>
              </a:rPr>
              <a:t>UPDATE</a:t>
            </a:r>
            <a:r>
              <a:rPr b="1" lang="en-US" sz="3200">
                <a:solidFill>
                  <a:schemeClr val="lt2"/>
                </a:solidFill>
                <a:latin typeface="Consolas"/>
                <a:ea typeface="Consolas"/>
                <a:cs typeface="Consolas"/>
                <a:sym typeface="Consolas"/>
              </a:rPr>
              <a:t> </a:t>
            </a:r>
            <a:r>
              <a:rPr b="1" lang="en-US" sz="3200">
                <a:solidFill>
                  <a:srgbClr val="FBEEDC"/>
                </a:solidFill>
                <a:latin typeface="Consolas"/>
                <a:ea typeface="Consolas"/>
                <a:cs typeface="Consolas"/>
                <a:sym typeface="Consolas"/>
              </a:rPr>
              <a:t>Projects</a:t>
            </a:r>
          </a:p>
          <a:p>
            <a:pPr indent="0" lvl="0" marL="0" marR="0" rtl="0" algn="l">
              <a:spcBef>
                <a:spcPts val="600"/>
              </a:spcBef>
              <a:spcAft>
                <a:spcPts val="0"/>
              </a:spcAft>
              <a:buSzPct val="25000"/>
              <a:buNone/>
            </a:pPr>
            <a:r>
              <a:rPr b="1" lang="en-US" sz="3200">
                <a:solidFill>
                  <a:schemeClr val="lt2"/>
                </a:solidFill>
                <a:latin typeface="Consolas"/>
                <a:ea typeface="Consolas"/>
                <a:cs typeface="Consolas"/>
                <a:sym typeface="Consolas"/>
              </a:rPr>
              <a:t>   </a:t>
            </a:r>
            <a:r>
              <a:rPr b="1" lang="en-US" sz="3200">
                <a:solidFill>
                  <a:schemeClr val="accent1"/>
                </a:solidFill>
                <a:latin typeface="Consolas"/>
                <a:ea typeface="Consolas"/>
                <a:cs typeface="Consolas"/>
                <a:sym typeface="Consolas"/>
              </a:rPr>
              <a:t>SET</a:t>
            </a:r>
            <a:r>
              <a:rPr b="1" lang="en-US" sz="3200">
                <a:solidFill>
                  <a:schemeClr val="lt2"/>
                </a:solidFill>
                <a:latin typeface="Consolas"/>
                <a:ea typeface="Consolas"/>
                <a:cs typeface="Consolas"/>
                <a:sym typeface="Consolas"/>
              </a:rPr>
              <a:t> EndDate = '2017-01-23'</a:t>
            </a:r>
          </a:p>
          <a:p>
            <a:pPr indent="0" lvl="0" marL="0" marR="0" rtl="0" algn="l">
              <a:spcBef>
                <a:spcPts val="600"/>
              </a:spcBef>
              <a:buSzPct val="25000"/>
              <a:buNone/>
            </a:pPr>
            <a:r>
              <a:rPr b="1" lang="en-US" sz="3200">
                <a:solidFill>
                  <a:schemeClr val="lt2"/>
                </a:solidFill>
                <a:latin typeface="Consolas"/>
                <a:ea typeface="Consolas"/>
                <a:cs typeface="Consolas"/>
                <a:sym typeface="Consolas"/>
              </a:rPr>
              <a:t> </a:t>
            </a:r>
            <a:r>
              <a:rPr b="1" lang="en-US" sz="3200">
                <a:solidFill>
                  <a:schemeClr val="accent1"/>
                </a:solidFill>
                <a:latin typeface="Consolas"/>
                <a:ea typeface="Consolas"/>
                <a:cs typeface="Consolas"/>
                <a:sym typeface="Consolas"/>
              </a:rPr>
              <a:t>WHERE</a:t>
            </a:r>
            <a:r>
              <a:rPr b="1" lang="en-US" sz="3200">
                <a:solidFill>
                  <a:schemeClr val="lt2"/>
                </a:solidFill>
                <a:latin typeface="Consolas"/>
                <a:ea typeface="Consolas"/>
                <a:cs typeface="Consolas"/>
                <a:sym typeface="Consolas"/>
              </a:rPr>
              <a:t> EndDate </a:t>
            </a:r>
            <a:r>
              <a:rPr b="1" lang="en-US" sz="3200">
                <a:solidFill>
                  <a:schemeClr val="accent1"/>
                </a:solidFill>
                <a:latin typeface="Consolas"/>
                <a:ea typeface="Consolas"/>
                <a:cs typeface="Consolas"/>
                <a:sym typeface="Consolas"/>
              </a:rPr>
              <a:t>IS NULL</a:t>
            </a:r>
          </a:p>
        </p:txBody>
      </p:sp>
      <p:sp>
        <p:nvSpPr>
          <p:cNvPr id="281" name="Shape 281"/>
          <p:cNvSpPr/>
          <p:nvPr/>
        </p:nvSpPr>
        <p:spPr>
          <a:xfrm>
            <a:off x="5865812" y="5029200"/>
            <a:ext cx="3962400" cy="1066800"/>
          </a:xfrm>
          <a:prstGeom prst="wedgeRoundRectCallout">
            <a:avLst>
              <a:gd fmla="val -45723" name="adj1"/>
              <a:gd fmla="val -105715"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Filter only records</a:t>
            </a:r>
          </a:p>
          <a:p>
            <a:pPr indent="0" lvl="0" marL="0" marR="0" rtl="0" algn="ctr">
              <a:spcBef>
                <a:spcPts val="0"/>
              </a:spcBef>
              <a:buSzPct val="25000"/>
              <a:buNone/>
            </a:pPr>
            <a:r>
              <a:rPr lang="en-US" sz="2800">
                <a:solidFill>
                  <a:schemeClr val="lt1"/>
                </a:solidFill>
                <a:latin typeface="Calibri"/>
                <a:ea typeface="Calibri"/>
                <a:cs typeface="Calibri"/>
                <a:sym typeface="Calibri"/>
              </a:rPr>
              <a:t>with </a:t>
            </a:r>
            <a:r>
              <a:rPr lang="en-US" sz="2800">
                <a:solidFill>
                  <a:schemeClr val="accent1"/>
                </a:solidFill>
                <a:latin typeface="Calibri"/>
                <a:ea typeface="Calibri"/>
                <a:cs typeface="Calibri"/>
                <a:sym typeface="Calibri"/>
              </a:rPr>
              <a:t>no value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912813" y="4953000"/>
            <a:ext cx="10363200"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Retrieving Data</a:t>
            </a:r>
          </a:p>
        </p:txBody>
      </p:sp>
      <p:sp>
        <p:nvSpPr>
          <p:cNvPr id="287" name="Shape 287"/>
          <p:cNvSpPr txBox="1"/>
          <p:nvPr>
            <p:ph idx="1" type="body"/>
          </p:nvPr>
        </p:nvSpPr>
        <p:spPr>
          <a:xfrm>
            <a:off x="912813" y="5754968"/>
            <a:ext cx="10363200" cy="719034"/>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Using SQL SELECT</a:t>
            </a:r>
          </a:p>
        </p:txBody>
      </p:sp>
      <p:pic>
        <p:nvPicPr>
          <p:cNvPr descr="http://computertrainingcenters.com/wp-content/uploads/2014/05/sql_icon_by_raisch-d3ax2ih.png" id="288" name="Shape 288"/>
          <p:cNvPicPr preferRelativeResize="0"/>
          <p:nvPr/>
        </p:nvPicPr>
        <p:blipFill rotWithShape="1">
          <a:blip r:embed="rId3">
            <a:alphaModFix/>
          </a:blip>
          <a:srcRect b="0" l="0" r="0" t="0"/>
          <a:stretch/>
        </p:blipFill>
        <p:spPr>
          <a:xfrm>
            <a:off x="3602884" y="1118870"/>
            <a:ext cx="4613565" cy="39554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Capabilities of SQL SELECT </a:t>
            </a:r>
          </a:p>
        </p:txBody>
      </p:sp>
      <p:grpSp>
        <p:nvGrpSpPr>
          <p:cNvPr id="295" name="Shape 295"/>
          <p:cNvGrpSpPr/>
          <p:nvPr/>
        </p:nvGrpSpPr>
        <p:grpSpPr>
          <a:xfrm>
            <a:off x="6191248" y="1116268"/>
            <a:ext cx="4899139" cy="2922332"/>
            <a:chOff x="6191248" y="1116268"/>
            <a:chExt cx="4899139" cy="2922332"/>
          </a:xfrm>
        </p:grpSpPr>
        <p:sp>
          <p:nvSpPr>
            <p:cNvPr id="296" name="Shape 296"/>
            <p:cNvSpPr/>
            <p:nvPr/>
          </p:nvSpPr>
          <p:spPr>
            <a:xfrm>
              <a:off x="6191248" y="1116268"/>
              <a:ext cx="4899139" cy="2922332"/>
            </a:xfrm>
            <a:prstGeom prst="roundRect">
              <a:avLst>
                <a:gd fmla="val 3505" name="adj"/>
              </a:avLst>
            </a:prstGeom>
            <a:solidFill>
              <a:srgbClr val="D9D5C7">
                <a:alpha val="20000"/>
              </a:srgbClr>
            </a:solidFill>
            <a:ln cap="flat" cmpd="sng" w="5715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2800" u="none" cap="none" strike="noStrike">
                <a:solidFill>
                  <a:schemeClr val="lt1"/>
                </a:solidFill>
                <a:latin typeface="Calibri"/>
                <a:ea typeface="Calibri"/>
                <a:cs typeface="Calibri"/>
                <a:sym typeface="Calibri"/>
              </a:endParaRPr>
            </a:p>
          </p:txBody>
        </p:sp>
        <p:grpSp>
          <p:nvGrpSpPr>
            <p:cNvPr id="297" name="Shape 297"/>
            <p:cNvGrpSpPr/>
            <p:nvPr/>
          </p:nvGrpSpPr>
          <p:grpSpPr>
            <a:xfrm>
              <a:off x="7542212" y="2349500"/>
              <a:ext cx="1866900" cy="1377951"/>
              <a:chOff x="7542212" y="2349500"/>
              <a:chExt cx="1866900" cy="1377951"/>
            </a:xfrm>
          </p:grpSpPr>
          <p:sp>
            <p:nvSpPr>
              <p:cNvPr id="298" name="Shape 298"/>
              <p:cNvSpPr/>
              <p:nvPr/>
            </p:nvSpPr>
            <p:spPr>
              <a:xfrm>
                <a:off x="7554912" y="2363787"/>
                <a:ext cx="1841500" cy="1346200"/>
              </a:xfrm>
              <a:prstGeom prst="rect">
                <a:avLst/>
              </a:prstGeom>
              <a:solidFill>
                <a:srgbClr val="FFFFCC"/>
              </a:solidFill>
              <a:ln cap="flat" cmpd="sng" w="25400">
                <a:solidFill>
                  <a:srgbClr val="000000"/>
                </a:solidFill>
                <a:prstDash val="solid"/>
                <a:miter lim="800000"/>
                <a:headEnd len="med" w="med" type="none"/>
                <a:tailEnd len="med" w="med" type="none"/>
              </a:ln>
              <a:effectLst>
                <a:outerShdw rotWithShape="0" algn="ctr" dir="2700000" dist="89803">
                  <a:srgbClr val="000000"/>
                </a:outerShdw>
              </a:effectLst>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grpSp>
            <p:nvGrpSpPr>
              <p:cNvPr id="299" name="Shape 299"/>
              <p:cNvGrpSpPr/>
              <p:nvPr/>
            </p:nvGrpSpPr>
            <p:grpSpPr>
              <a:xfrm>
                <a:off x="7564438" y="2527300"/>
                <a:ext cx="1825625" cy="1066800"/>
                <a:chOff x="3422" y="1549"/>
                <a:chExt cx="1150" cy="672"/>
              </a:xfrm>
            </p:grpSpPr>
            <p:sp>
              <p:nvSpPr>
                <p:cNvPr id="300" name="Shape 300"/>
                <p:cNvSpPr/>
                <p:nvPr/>
              </p:nvSpPr>
              <p:spPr>
                <a:xfrm>
                  <a:off x="3422" y="1741"/>
                  <a:ext cx="1150" cy="91"/>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sp>
              <p:nvSpPr>
                <p:cNvPr id="301" name="Shape 301"/>
                <p:cNvSpPr/>
                <p:nvPr/>
              </p:nvSpPr>
              <p:spPr>
                <a:xfrm>
                  <a:off x="3422" y="2026"/>
                  <a:ext cx="1150" cy="195"/>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sp>
              <p:nvSpPr>
                <p:cNvPr id="302" name="Shape 302"/>
                <p:cNvSpPr/>
                <p:nvPr/>
              </p:nvSpPr>
              <p:spPr>
                <a:xfrm>
                  <a:off x="3422" y="1549"/>
                  <a:ext cx="1150" cy="85"/>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grpSp>
          <p:cxnSp>
            <p:nvCxnSpPr>
              <p:cNvPr id="303" name="Shape 303"/>
              <p:cNvCxnSpPr/>
              <p:nvPr/>
            </p:nvCxnSpPr>
            <p:spPr>
              <a:xfrm>
                <a:off x="8523287" y="2351088"/>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04" name="Shape 304"/>
              <p:cNvCxnSpPr/>
              <p:nvPr/>
            </p:nvCxnSpPr>
            <p:spPr>
              <a:xfrm>
                <a:off x="7827962" y="2351088"/>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05" name="Shape 305"/>
              <p:cNvCxnSpPr/>
              <p:nvPr/>
            </p:nvCxnSpPr>
            <p:spPr>
              <a:xfrm>
                <a:off x="7542212" y="25225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06" name="Shape 306"/>
              <p:cNvCxnSpPr/>
              <p:nvPr/>
            </p:nvCxnSpPr>
            <p:spPr>
              <a:xfrm>
                <a:off x="7542212" y="26749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07" name="Shape 307"/>
              <p:cNvCxnSpPr/>
              <p:nvPr/>
            </p:nvCxnSpPr>
            <p:spPr>
              <a:xfrm>
                <a:off x="7542212" y="28273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08" name="Shape 308"/>
              <p:cNvCxnSpPr/>
              <p:nvPr/>
            </p:nvCxnSpPr>
            <p:spPr>
              <a:xfrm>
                <a:off x="7542212" y="29797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09" name="Shape 309"/>
              <p:cNvCxnSpPr/>
              <p:nvPr/>
            </p:nvCxnSpPr>
            <p:spPr>
              <a:xfrm>
                <a:off x="7542212" y="31321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10" name="Shape 310"/>
              <p:cNvCxnSpPr/>
              <p:nvPr/>
            </p:nvCxnSpPr>
            <p:spPr>
              <a:xfrm>
                <a:off x="7542212" y="32845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11" name="Shape 311"/>
              <p:cNvCxnSpPr/>
              <p:nvPr/>
            </p:nvCxnSpPr>
            <p:spPr>
              <a:xfrm>
                <a:off x="7542212" y="34369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12" name="Shape 312"/>
              <p:cNvCxnSpPr/>
              <p:nvPr/>
            </p:nvCxnSpPr>
            <p:spPr>
              <a:xfrm>
                <a:off x="7542212" y="3589337"/>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13" name="Shape 313"/>
              <p:cNvCxnSpPr/>
              <p:nvPr/>
            </p:nvCxnSpPr>
            <p:spPr>
              <a:xfrm>
                <a:off x="8794750" y="2351088"/>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14" name="Shape 314"/>
              <p:cNvCxnSpPr/>
              <p:nvPr/>
            </p:nvCxnSpPr>
            <p:spPr>
              <a:xfrm>
                <a:off x="9120187" y="2349500"/>
                <a:ext cx="0" cy="1376362"/>
              </a:xfrm>
              <a:prstGeom prst="straightConnector1">
                <a:avLst/>
              </a:prstGeom>
              <a:noFill/>
              <a:ln cap="flat" cmpd="sng" w="25400">
                <a:solidFill>
                  <a:srgbClr val="000000"/>
                </a:solidFill>
                <a:prstDash val="solid"/>
                <a:round/>
                <a:headEnd len="med" w="med" type="none"/>
                <a:tailEnd len="med" w="med" type="none"/>
              </a:ln>
            </p:spPr>
          </p:cxnSp>
        </p:grpSp>
        <p:sp>
          <p:nvSpPr>
            <p:cNvPr id="315" name="Shape 315"/>
            <p:cNvSpPr txBox="1"/>
            <p:nvPr/>
          </p:nvSpPr>
          <p:spPr>
            <a:xfrm>
              <a:off x="6371636" y="1143000"/>
              <a:ext cx="3944862" cy="101566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buSzPct val="25000"/>
                <a:buNone/>
              </a:pPr>
              <a:r>
                <a:rPr b="1" lang="en-US" sz="3200">
                  <a:solidFill>
                    <a:srgbClr val="EEBA72"/>
                  </a:solidFill>
                  <a:latin typeface="Calibri"/>
                  <a:ea typeface="Calibri"/>
                  <a:cs typeface="Calibri"/>
                  <a:sym typeface="Calibri"/>
                </a:rPr>
                <a:t>Selection</a:t>
              </a:r>
            </a:p>
            <a:p>
              <a:pPr indent="0" lvl="0" marL="0" marR="0" rtl="0" algn="l">
                <a:lnSpc>
                  <a:spcPct val="100000"/>
                </a:lnSpc>
                <a:spcBef>
                  <a:spcPts val="0"/>
                </a:spcBef>
                <a:buSzPct val="25000"/>
                <a:buNone/>
              </a:pPr>
              <a:r>
                <a:rPr b="1" lang="en-US" sz="2800">
                  <a:solidFill>
                    <a:srgbClr val="EBFFD2"/>
                  </a:solidFill>
                  <a:latin typeface="Calibri"/>
                  <a:ea typeface="Calibri"/>
                  <a:cs typeface="Calibri"/>
                  <a:sym typeface="Calibri"/>
                </a:rPr>
                <a:t>Take a subset of the rows</a:t>
              </a:r>
            </a:p>
          </p:txBody>
        </p:sp>
      </p:grpSp>
      <p:grpSp>
        <p:nvGrpSpPr>
          <p:cNvPr id="316" name="Shape 316"/>
          <p:cNvGrpSpPr/>
          <p:nvPr/>
        </p:nvGrpSpPr>
        <p:grpSpPr>
          <a:xfrm>
            <a:off x="1127124" y="1125792"/>
            <a:ext cx="4738688" cy="2912808"/>
            <a:chOff x="1127124" y="1125792"/>
            <a:chExt cx="4738688" cy="2912808"/>
          </a:xfrm>
        </p:grpSpPr>
        <p:sp>
          <p:nvSpPr>
            <p:cNvPr id="317" name="Shape 317"/>
            <p:cNvSpPr/>
            <p:nvPr/>
          </p:nvSpPr>
          <p:spPr>
            <a:xfrm>
              <a:off x="1127124" y="1125792"/>
              <a:ext cx="4738688" cy="2912808"/>
            </a:xfrm>
            <a:prstGeom prst="roundRect">
              <a:avLst>
                <a:gd fmla="val 3505" name="adj"/>
              </a:avLst>
            </a:prstGeom>
            <a:solidFill>
              <a:srgbClr val="D9D5C7">
                <a:alpha val="20000"/>
              </a:srgbClr>
            </a:solidFill>
            <a:ln cap="flat" cmpd="sng" w="5715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grpSp>
          <p:nvGrpSpPr>
            <p:cNvPr id="318" name="Shape 318"/>
            <p:cNvGrpSpPr/>
            <p:nvPr/>
          </p:nvGrpSpPr>
          <p:grpSpPr>
            <a:xfrm>
              <a:off x="2438399" y="2355851"/>
              <a:ext cx="1889125" cy="1377949"/>
              <a:chOff x="2438399" y="2355851"/>
              <a:chExt cx="1889125" cy="1377949"/>
            </a:xfrm>
          </p:grpSpPr>
          <p:sp>
            <p:nvSpPr>
              <p:cNvPr id="319" name="Shape 319"/>
              <p:cNvSpPr/>
              <p:nvPr/>
            </p:nvSpPr>
            <p:spPr>
              <a:xfrm>
                <a:off x="2451099" y="2370138"/>
                <a:ext cx="1841500" cy="1346200"/>
              </a:xfrm>
              <a:prstGeom prst="rect">
                <a:avLst/>
              </a:prstGeom>
              <a:solidFill>
                <a:srgbClr val="FFFFCC"/>
              </a:solidFill>
              <a:ln cap="flat" cmpd="sng" w="25400">
                <a:solidFill>
                  <a:srgbClr val="000000"/>
                </a:solidFill>
                <a:prstDash val="solid"/>
                <a:miter lim="800000"/>
                <a:headEnd len="med" w="med" type="none"/>
                <a:tailEnd len="med" w="med" type="none"/>
              </a:ln>
              <a:effectLst>
                <a:outerShdw rotWithShape="0" algn="ctr" dir="2700000" dist="89803">
                  <a:srgbClr val="000000"/>
                </a:outerShdw>
              </a:effectLst>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grpSp>
            <p:nvGrpSpPr>
              <p:cNvPr id="320" name="Shape 320"/>
              <p:cNvGrpSpPr/>
              <p:nvPr/>
            </p:nvGrpSpPr>
            <p:grpSpPr>
              <a:xfrm>
                <a:off x="2733675" y="2381250"/>
                <a:ext cx="1274763" cy="1327150"/>
                <a:chOff x="1244" y="1460"/>
                <a:chExt cx="803" cy="836"/>
              </a:xfrm>
            </p:grpSpPr>
            <p:sp>
              <p:nvSpPr>
                <p:cNvPr id="321" name="Shape 321"/>
                <p:cNvSpPr/>
                <p:nvPr/>
              </p:nvSpPr>
              <p:spPr>
                <a:xfrm>
                  <a:off x="1244" y="1460"/>
                  <a:ext cx="425" cy="836"/>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sp>
              <p:nvSpPr>
                <p:cNvPr id="322" name="Shape 322"/>
                <p:cNvSpPr/>
                <p:nvPr/>
              </p:nvSpPr>
              <p:spPr>
                <a:xfrm>
                  <a:off x="1852" y="1460"/>
                  <a:ext cx="195" cy="836"/>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grpSp>
          <p:cxnSp>
            <p:nvCxnSpPr>
              <p:cNvPr id="323" name="Shape 323"/>
              <p:cNvCxnSpPr/>
              <p:nvPr/>
            </p:nvCxnSpPr>
            <p:spPr>
              <a:xfrm>
                <a:off x="3419474" y="2357438"/>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24" name="Shape 324"/>
              <p:cNvCxnSpPr/>
              <p:nvPr/>
            </p:nvCxnSpPr>
            <p:spPr>
              <a:xfrm>
                <a:off x="2724149" y="2357438"/>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25" name="Shape 325"/>
              <p:cNvCxnSpPr/>
              <p:nvPr/>
            </p:nvCxnSpPr>
            <p:spPr>
              <a:xfrm>
                <a:off x="2438399" y="25288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26" name="Shape 326"/>
              <p:cNvCxnSpPr/>
              <p:nvPr/>
            </p:nvCxnSpPr>
            <p:spPr>
              <a:xfrm>
                <a:off x="2438399" y="26812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27" name="Shape 327"/>
              <p:cNvCxnSpPr/>
              <p:nvPr/>
            </p:nvCxnSpPr>
            <p:spPr>
              <a:xfrm>
                <a:off x="2438399" y="28336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28" name="Shape 328"/>
              <p:cNvCxnSpPr/>
              <p:nvPr/>
            </p:nvCxnSpPr>
            <p:spPr>
              <a:xfrm>
                <a:off x="2460624" y="29860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29" name="Shape 329"/>
              <p:cNvCxnSpPr/>
              <p:nvPr/>
            </p:nvCxnSpPr>
            <p:spPr>
              <a:xfrm>
                <a:off x="2438399" y="31384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30" name="Shape 330"/>
              <p:cNvCxnSpPr/>
              <p:nvPr/>
            </p:nvCxnSpPr>
            <p:spPr>
              <a:xfrm>
                <a:off x="2438399" y="32908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31" name="Shape 331"/>
              <p:cNvCxnSpPr/>
              <p:nvPr/>
            </p:nvCxnSpPr>
            <p:spPr>
              <a:xfrm>
                <a:off x="2438399" y="34432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32" name="Shape 332"/>
              <p:cNvCxnSpPr/>
              <p:nvPr/>
            </p:nvCxnSpPr>
            <p:spPr>
              <a:xfrm>
                <a:off x="2438399" y="3595688"/>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33" name="Shape 333"/>
              <p:cNvCxnSpPr/>
              <p:nvPr/>
            </p:nvCxnSpPr>
            <p:spPr>
              <a:xfrm>
                <a:off x="3690937" y="2357438"/>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34" name="Shape 334"/>
              <p:cNvCxnSpPr/>
              <p:nvPr/>
            </p:nvCxnSpPr>
            <p:spPr>
              <a:xfrm>
                <a:off x="4016374" y="2355851"/>
                <a:ext cx="0" cy="1376363"/>
              </a:xfrm>
              <a:prstGeom prst="straightConnector1">
                <a:avLst/>
              </a:prstGeom>
              <a:noFill/>
              <a:ln cap="flat" cmpd="sng" w="25400">
                <a:solidFill>
                  <a:srgbClr val="000000"/>
                </a:solidFill>
                <a:prstDash val="solid"/>
                <a:round/>
                <a:headEnd len="med" w="med" type="none"/>
                <a:tailEnd len="med" w="med" type="none"/>
              </a:ln>
            </p:spPr>
          </p:cxnSp>
        </p:grpSp>
        <p:sp>
          <p:nvSpPr>
            <p:cNvPr id="335" name="Shape 335"/>
            <p:cNvSpPr txBox="1"/>
            <p:nvPr/>
          </p:nvSpPr>
          <p:spPr>
            <a:xfrm>
              <a:off x="1279524" y="1219200"/>
              <a:ext cx="4469878" cy="101566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buSzPct val="25000"/>
                <a:buNone/>
              </a:pPr>
              <a:r>
                <a:rPr b="1" lang="en-US" sz="3200">
                  <a:solidFill>
                    <a:srgbClr val="EEBA72"/>
                  </a:solidFill>
                  <a:latin typeface="Calibri"/>
                  <a:ea typeface="Calibri"/>
                  <a:cs typeface="Calibri"/>
                  <a:sym typeface="Calibri"/>
                </a:rPr>
                <a:t>Projection</a:t>
              </a:r>
            </a:p>
            <a:p>
              <a:pPr indent="0" lvl="0" marL="0" marR="0" rtl="0" algn="l">
                <a:lnSpc>
                  <a:spcPct val="100000"/>
                </a:lnSpc>
                <a:spcBef>
                  <a:spcPts val="0"/>
                </a:spcBef>
                <a:buSzPct val="25000"/>
                <a:buNone/>
              </a:pPr>
              <a:r>
                <a:rPr b="1" lang="en-US" sz="2800">
                  <a:solidFill>
                    <a:srgbClr val="EBFFD2"/>
                  </a:solidFill>
                  <a:latin typeface="Calibri"/>
                  <a:ea typeface="Calibri"/>
                  <a:cs typeface="Calibri"/>
                  <a:sym typeface="Calibri"/>
                </a:rPr>
                <a:t>Take a subset of the columns</a:t>
              </a:r>
            </a:p>
          </p:txBody>
        </p:sp>
      </p:grpSp>
      <p:grpSp>
        <p:nvGrpSpPr>
          <p:cNvPr id="336" name="Shape 336"/>
          <p:cNvGrpSpPr/>
          <p:nvPr/>
        </p:nvGrpSpPr>
        <p:grpSpPr>
          <a:xfrm>
            <a:off x="1127124" y="4335209"/>
            <a:ext cx="9963263" cy="2141791"/>
            <a:chOff x="1127124" y="4335209"/>
            <a:chExt cx="9963263" cy="2141791"/>
          </a:xfrm>
        </p:grpSpPr>
        <p:sp>
          <p:nvSpPr>
            <p:cNvPr id="337" name="Shape 337"/>
            <p:cNvSpPr/>
            <p:nvPr/>
          </p:nvSpPr>
          <p:spPr>
            <a:xfrm>
              <a:off x="1127124" y="4335209"/>
              <a:ext cx="9963263" cy="2141791"/>
            </a:xfrm>
            <a:prstGeom prst="roundRect">
              <a:avLst>
                <a:gd fmla="val 3505" name="adj"/>
              </a:avLst>
            </a:prstGeom>
            <a:solidFill>
              <a:srgbClr val="D9D5C7">
                <a:alpha val="20000"/>
              </a:srgbClr>
            </a:solidFill>
            <a:ln cap="flat" cmpd="sng" w="5715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grpSp>
          <p:nvGrpSpPr>
            <p:cNvPr id="338" name="Shape 338"/>
            <p:cNvGrpSpPr/>
            <p:nvPr/>
          </p:nvGrpSpPr>
          <p:grpSpPr>
            <a:xfrm>
              <a:off x="5103812" y="4565808"/>
              <a:ext cx="1866900" cy="1377951"/>
              <a:chOff x="5103812" y="4565808"/>
              <a:chExt cx="1866900" cy="1377951"/>
            </a:xfrm>
          </p:grpSpPr>
          <p:sp>
            <p:nvSpPr>
              <p:cNvPr id="339" name="Shape 339"/>
              <p:cNvSpPr/>
              <p:nvPr/>
            </p:nvSpPr>
            <p:spPr>
              <a:xfrm>
                <a:off x="5116512" y="4580095"/>
                <a:ext cx="1841500" cy="1346200"/>
              </a:xfrm>
              <a:prstGeom prst="rect">
                <a:avLst/>
              </a:prstGeom>
              <a:solidFill>
                <a:srgbClr val="FFFFCC"/>
              </a:solidFill>
              <a:ln cap="flat" cmpd="sng" w="25400">
                <a:solidFill>
                  <a:srgbClr val="000000"/>
                </a:solidFill>
                <a:prstDash val="solid"/>
                <a:miter lim="800000"/>
                <a:headEnd len="med" w="med" type="none"/>
                <a:tailEnd len="med" w="med" type="none"/>
              </a:ln>
              <a:effectLst>
                <a:outerShdw rotWithShape="0" algn="ctr" dir="2700000" dist="89803">
                  <a:srgbClr val="000000"/>
                </a:outerShdw>
              </a:effectLst>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sp>
            <p:nvSpPr>
              <p:cNvPr id="340" name="Shape 340"/>
              <p:cNvSpPr/>
              <p:nvPr/>
            </p:nvSpPr>
            <p:spPr>
              <a:xfrm>
                <a:off x="6684962" y="4588033"/>
                <a:ext cx="261938" cy="1325562"/>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cxnSp>
            <p:nvCxnSpPr>
              <p:cNvPr id="341" name="Shape 341"/>
              <p:cNvCxnSpPr/>
              <p:nvPr/>
            </p:nvCxnSpPr>
            <p:spPr>
              <a:xfrm>
                <a:off x="6084887" y="4567396"/>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42" name="Shape 342"/>
              <p:cNvCxnSpPr/>
              <p:nvPr/>
            </p:nvCxnSpPr>
            <p:spPr>
              <a:xfrm>
                <a:off x="5389562" y="4567396"/>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43" name="Shape 343"/>
              <p:cNvCxnSpPr/>
              <p:nvPr/>
            </p:nvCxnSpPr>
            <p:spPr>
              <a:xfrm>
                <a:off x="5103812" y="47388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4" name="Shape 344"/>
              <p:cNvCxnSpPr/>
              <p:nvPr/>
            </p:nvCxnSpPr>
            <p:spPr>
              <a:xfrm>
                <a:off x="5103812" y="48912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5" name="Shape 345"/>
              <p:cNvCxnSpPr/>
              <p:nvPr/>
            </p:nvCxnSpPr>
            <p:spPr>
              <a:xfrm>
                <a:off x="5103812" y="50436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6" name="Shape 346"/>
              <p:cNvCxnSpPr/>
              <p:nvPr/>
            </p:nvCxnSpPr>
            <p:spPr>
              <a:xfrm>
                <a:off x="5103812" y="51960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7" name="Shape 347"/>
              <p:cNvCxnSpPr/>
              <p:nvPr/>
            </p:nvCxnSpPr>
            <p:spPr>
              <a:xfrm>
                <a:off x="5103812" y="53484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8" name="Shape 348"/>
              <p:cNvCxnSpPr/>
              <p:nvPr/>
            </p:nvCxnSpPr>
            <p:spPr>
              <a:xfrm>
                <a:off x="5103812" y="55008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49" name="Shape 349"/>
              <p:cNvCxnSpPr/>
              <p:nvPr/>
            </p:nvCxnSpPr>
            <p:spPr>
              <a:xfrm>
                <a:off x="5103812" y="56532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50" name="Shape 350"/>
              <p:cNvCxnSpPr/>
              <p:nvPr/>
            </p:nvCxnSpPr>
            <p:spPr>
              <a:xfrm>
                <a:off x="5103812" y="5805645"/>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51" name="Shape 351"/>
              <p:cNvCxnSpPr/>
              <p:nvPr/>
            </p:nvCxnSpPr>
            <p:spPr>
              <a:xfrm>
                <a:off x="6356350" y="4567396"/>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52" name="Shape 352"/>
              <p:cNvCxnSpPr/>
              <p:nvPr/>
            </p:nvCxnSpPr>
            <p:spPr>
              <a:xfrm>
                <a:off x="6681787" y="4565808"/>
                <a:ext cx="0" cy="1376362"/>
              </a:xfrm>
              <a:prstGeom prst="straightConnector1">
                <a:avLst/>
              </a:prstGeom>
              <a:noFill/>
              <a:ln cap="flat" cmpd="sng" w="25400">
                <a:solidFill>
                  <a:srgbClr val="000000"/>
                </a:solidFill>
                <a:prstDash val="solid"/>
                <a:round/>
                <a:headEnd len="med" w="med" type="none"/>
                <a:tailEnd len="med" w="med" type="none"/>
              </a:ln>
            </p:spPr>
          </p:cxnSp>
        </p:grpSp>
        <p:grpSp>
          <p:nvGrpSpPr>
            <p:cNvPr id="353" name="Shape 353"/>
            <p:cNvGrpSpPr/>
            <p:nvPr/>
          </p:nvGrpSpPr>
          <p:grpSpPr>
            <a:xfrm>
              <a:off x="8032750" y="4564221"/>
              <a:ext cx="1866900" cy="1393824"/>
              <a:chOff x="8032750" y="4564221"/>
              <a:chExt cx="1866900" cy="1393824"/>
            </a:xfrm>
          </p:grpSpPr>
          <p:sp>
            <p:nvSpPr>
              <p:cNvPr id="354" name="Shape 354"/>
              <p:cNvSpPr/>
              <p:nvPr/>
            </p:nvSpPr>
            <p:spPr>
              <a:xfrm>
                <a:off x="8045450" y="4581683"/>
                <a:ext cx="1841500" cy="1346200"/>
              </a:xfrm>
              <a:prstGeom prst="rect">
                <a:avLst/>
              </a:prstGeom>
              <a:solidFill>
                <a:srgbClr val="FFFFCC"/>
              </a:solidFill>
              <a:ln cap="flat" cmpd="sng" w="25400">
                <a:solidFill>
                  <a:srgbClr val="000000"/>
                </a:solidFill>
                <a:prstDash val="solid"/>
                <a:miter lim="800000"/>
                <a:headEnd len="med" w="med" type="none"/>
                <a:tailEnd len="med" w="med" type="none"/>
              </a:ln>
              <a:effectLst>
                <a:outerShdw rotWithShape="0" algn="ctr" dir="2700000" dist="89803">
                  <a:srgbClr val="000000"/>
                </a:outerShdw>
              </a:effectLst>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sp>
            <p:nvSpPr>
              <p:cNvPr id="355" name="Shape 355"/>
              <p:cNvSpPr/>
              <p:nvPr/>
            </p:nvSpPr>
            <p:spPr>
              <a:xfrm>
                <a:off x="8056562" y="4592796"/>
                <a:ext cx="261938" cy="1325563"/>
              </a:xfrm>
              <a:prstGeom prst="rect">
                <a:avLst/>
              </a:prstGeom>
              <a:solidFill>
                <a:schemeClr val="accen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l">
                  <a:spcBef>
                    <a:spcPts val="0"/>
                  </a:spcBef>
                  <a:buNone/>
                </a:pPr>
                <a:r>
                  <a:t/>
                </a:r>
                <a:endParaRPr sz="2400">
                  <a:solidFill>
                    <a:schemeClr val="lt1"/>
                  </a:solidFill>
                  <a:latin typeface="Calibri"/>
                  <a:ea typeface="Calibri"/>
                  <a:cs typeface="Calibri"/>
                  <a:sym typeface="Calibri"/>
                </a:endParaRPr>
              </a:p>
            </p:txBody>
          </p:sp>
          <p:cxnSp>
            <p:nvCxnSpPr>
              <p:cNvPr id="356" name="Shape 356"/>
              <p:cNvCxnSpPr/>
              <p:nvPr/>
            </p:nvCxnSpPr>
            <p:spPr>
              <a:xfrm>
                <a:off x="8745537" y="4581683"/>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57" name="Shape 357"/>
              <p:cNvCxnSpPr/>
              <p:nvPr/>
            </p:nvCxnSpPr>
            <p:spPr>
              <a:xfrm>
                <a:off x="8318500" y="4568983"/>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58" name="Shape 358"/>
              <p:cNvCxnSpPr/>
              <p:nvPr/>
            </p:nvCxnSpPr>
            <p:spPr>
              <a:xfrm>
                <a:off x="8032750" y="47404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59" name="Shape 359"/>
              <p:cNvCxnSpPr/>
              <p:nvPr/>
            </p:nvCxnSpPr>
            <p:spPr>
              <a:xfrm>
                <a:off x="8032750" y="48928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0" name="Shape 360"/>
              <p:cNvCxnSpPr/>
              <p:nvPr/>
            </p:nvCxnSpPr>
            <p:spPr>
              <a:xfrm>
                <a:off x="8032750" y="50452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1" name="Shape 361"/>
              <p:cNvCxnSpPr/>
              <p:nvPr/>
            </p:nvCxnSpPr>
            <p:spPr>
              <a:xfrm>
                <a:off x="8032750" y="51976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2" name="Shape 362"/>
              <p:cNvCxnSpPr/>
              <p:nvPr/>
            </p:nvCxnSpPr>
            <p:spPr>
              <a:xfrm>
                <a:off x="8032750" y="53500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3" name="Shape 363"/>
              <p:cNvCxnSpPr/>
              <p:nvPr/>
            </p:nvCxnSpPr>
            <p:spPr>
              <a:xfrm>
                <a:off x="8032750" y="55024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4" name="Shape 364"/>
              <p:cNvCxnSpPr/>
              <p:nvPr/>
            </p:nvCxnSpPr>
            <p:spPr>
              <a:xfrm>
                <a:off x="8032750" y="56548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5" name="Shape 365"/>
              <p:cNvCxnSpPr/>
              <p:nvPr/>
            </p:nvCxnSpPr>
            <p:spPr>
              <a:xfrm>
                <a:off x="8032750" y="5807233"/>
                <a:ext cx="1866900" cy="0"/>
              </a:xfrm>
              <a:prstGeom prst="straightConnector1">
                <a:avLst/>
              </a:prstGeom>
              <a:noFill/>
              <a:ln cap="flat" cmpd="sng" w="25400">
                <a:solidFill>
                  <a:srgbClr val="000000"/>
                </a:solidFill>
                <a:prstDash val="solid"/>
                <a:round/>
                <a:headEnd len="med" w="med" type="none"/>
                <a:tailEnd len="med" w="med" type="none"/>
              </a:ln>
            </p:spPr>
          </p:cxnSp>
          <p:cxnSp>
            <p:nvCxnSpPr>
              <p:cNvPr id="366" name="Shape 366"/>
              <p:cNvCxnSpPr/>
              <p:nvPr/>
            </p:nvCxnSpPr>
            <p:spPr>
              <a:xfrm>
                <a:off x="9285287" y="4568983"/>
                <a:ext cx="0" cy="1376362"/>
              </a:xfrm>
              <a:prstGeom prst="straightConnector1">
                <a:avLst/>
              </a:prstGeom>
              <a:noFill/>
              <a:ln cap="flat" cmpd="sng" w="25400">
                <a:solidFill>
                  <a:srgbClr val="000000"/>
                </a:solidFill>
                <a:prstDash val="solid"/>
                <a:round/>
                <a:headEnd len="med" w="med" type="none"/>
                <a:tailEnd len="med" w="med" type="none"/>
              </a:ln>
            </p:spPr>
          </p:cxnSp>
          <p:cxnSp>
            <p:nvCxnSpPr>
              <p:cNvPr id="367" name="Shape 367"/>
              <p:cNvCxnSpPr/>
              <p:nvPr/>
            </p:nvCxnSpPr>
            <p:spPr>
              <a:xfrm>
                <a:off x="9610725" y="4567396"/>
                <a:ext cx="0" cy="1376363"/>
              </a:xfrm>
              <a:prstGeom prst="straightConnector1">
                <a:avLst/>
              </a:prstGeom>
              <a:noFill/>
              <a:ln cap="flat" cmpd="sng" w="25400">
                <a:solidFill>
                  <a:srgbClr val="000000"/>
                </a:solidFill>
                <a:prstDash val="solid"/>
                <a:round/>
                <a:headEnd len="med" w="med" type="none"/>
                <a:tailEnd len="med" w="med" type="none"/>
              </a:ln>
            </p:spPr>
          </p:cxnSp>
          <p:cxnSp>
            <p:nvCxnSpPr>
              <p:cNvPr id="368" name="Shape 368"/>
              <p:cNvCxnSpPr/>
              <p:nvPr/>
            </p:nvCxnSpPr>
            <p:spPr>
              <a:xfrm>
                <a:off x="9037637" y="4564221"/>
                <a:ext cx="0" cy="1376363"/>
              </a:xfrm>
              <a:prstGeom prst="straightConnector1">
                <a:avLst/>
              </a:prstGeom>
              <a:noFill/>
              <a:ln cap="flat" cmpd="sng" w="25400">
                <a:solidFill>
                  <a:srgbClr val="000000"/>
                </a:solidFill>
                <a:prstDash val="solid"/>
                <a:round/>
                <a:headEnd len="med" w="med" type="none"/>
                <a:tailEnd len="med" w="med" type="none"/>
              </a:ln>
            </p:spPr>
          </p:cxnSp>
        </p:grpSp>
        <p:cxnSp>
          <p:nvCxnSpPr>
            <p:cNvPr id="369" name="Shape 369"/>
            <p:cNvCxnSpPr/>
            <p:nvPr/>
          </p:nvCxnSpPr>
          <p:spPr>
            <a:xfrm flipH="1" rot="10800000">
              <a:off x="7070726" y="5269071"/>
              <a:ext cx="884237" cy="3175"/>
            </a:xfrm>
            <a:prstGeom prst="straightConnector1">
              <a:avLst/>
            </a:prstGeom>
            <a:noFill/>
            <a:ln cap="flat" cmpd="sng" w="50800">
              <a:solidFill>
                <a:schemeClr val="lt1"/>
              </a:solidFill>
              <a:prstDash val="solid"/>
              <a:round/>
              <a:headEnd len="med" w="med" type="stealth"/>
              <a:tailEnd len="med" w="med" type="stealth"/>
            </a:ln>
          </p:spPr>
        </p:cxnSp>
        <p:sp>
          <p:nvSpPr>
            <p:cNvPr id="370" name="Shape 370"/>
            <p:cNvSpPr txBox="1"/>
            <p:nvPr/>
          </p:nvSpPr>
          <p:spPr>
            <a:xfrm>
              <a:off x="5135050" y="6002023"/>
              <a:ext cx="1811850" cy="40011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buSzPct val="25000"/>
                <a:buNone/>
              </a:pPr>
              <a:r>
                <a:rPr b="1" lang="en-US" sz="2000">
                  <a:solidFill>
                    <a:srgbClr val="EBFFD2"/>
                  </a:solidFill>
                  <a:latin typeface="Calibri"/>
                  <a:ea typeface="Calibri"/>
                  <a:cs typeface="Calibri"/>
                  <a:sym typeface="Calibri"/>
                </a:rPr>
                <a:t>Table 1</a:t>
              </a:r>
            </a:p>
          </p:txBody>
        </p:sp>
        <p:sp>
          <p:nvSpPr>
            <p:cNvPr id="371" name="Shape 371"/>
            <p:cNvSpPr txBox="1"/>
            <p:nvPr/>
          </p:nvSpPr>
          <p:spPr>
            <a:xfrm>
              <a:off x="8056562" y="6021133"/>
              <a:ext cx="1830388" cy="396875"/>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buSzPct val="25000"/>
                <a:buNone/>
              </a:pPr>
              <a:r>
                <a:rPr b="1" lang="en-US" sz="2000">
                  <a:solidFill>
                    <a:srgbClr val="EBFFD2"/>
                  </a:solidFill>
                  <a:latin typeface="Calibri"/>
                  <a:ea typeface="Calibri"/>
                  <a:cs typeface="Calibri"/>
                  <a:sym typeface="Calibri"/>
                </a:rPr>
                <a:t>Table 2</a:t>
              </a:r>
            </a:p>
          </p:txBody>
        </p:sp>
        <p:sp>
          <p:nvSpPr>
            <p:cNvPr id="372" name="Shape 372"/>
            <p:cNvSpPr txBox="1"/>
            <p:nvPr/>
          </p:nvSpPr>
          <p:spPr>
            <a:xfrm>
              <a:off x="1293812" y="4488021"/>
              <a:ext cx="3013076" cy="144655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buSzPct val="25000"/>
                <a:buNone/>
              </a:pPr>
              <a:r>
                <a:rPr b="1" lang="en-US" sz="3200">
                  <a:solidFill>
                    <a:srgbClr val="EEBA72"/>
                  </a:solidFill>
                  <a:latin typeface="Calibri"/>
                  <a:ea typeface="Calibri"/>
                  <a:cs typeface="Calibri"/>
                  <a:sym typeface="Calibri"/>
                </a:rPr>
                <a:t>Join</a:t>
              </a:r>
            </a:p>
            <a:p>
              <a:pPr indent="0" lvl="0" marL="0" marR="0" rtl="0" algn="l">
                <a:lnSpc>
                  <a:spcPct val="100000"/>
                </a:lnSpc>
                <a:spcBef>
                  <a:spcPts val="0"/>
                </a:spcBef>
                <a:buSzPct val="25000"/>
                <a:buNone/>
              </a:pPr>
              <a:r>
                <a:rPr b="1" lang="en-US" sz="2800">
                  <a:solidFill>
                    <a:srgbClr val="EBFFD2"/>
                  </a:solidFill>
                  <a:latin typeface="Calibri"/>
                  <a:ea typeface="Calibri"/>
                  <a:cs typeface="Calibri"/>
                  <a:sym typeface="Calibri"/>
                </a:rPr>
                <a:t>Combine tables by</a:t>
              </a:r>
            </a:p>
            <a:p>
              <a:pPr indent="0" lvl="0" marL="0" marR="0" rtl="0" algn="l">
                <a:lnSpc>
                  <a:spcPct val="100000"/>
                </a:lnSpc>
                <a:spcBef>
                  <a:spcPts val="0"/>
                </a:spcBef>
                <a:buSzPct val="25000"/>
                <a:buNone/>
              </a:pPr>
              <a:r>
                <a:rPr b="1" lang="en-US" sz="2800">
                  <a:solidFill>
                    <a:srgbClr val="EBFFD2"/>
                  </a:solidFill>
                  <a:latin typeface="Calibri"/>
                  <a:ea typeface="Calibri"/>
                  <a:cs typeface="Calibri"/>
                  <a:sym typeface="Calibri"/>
                </a:rPr>
                <a:t>some column</a:t>
              </a:r>
            </a:p>
          </p:txBody>
        </p:sp>
      </p:grpSp>
      <p:sp>
        <p:nvSpPr>
          <p:cNvPr id="373" name="Shape 37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73" name="Shape 73"/>
          <p:cNvSpPr txBox="1"/>
          <p:nvPr>
            <p:ph idx="1" type="body"/>
          </p:nvPr>
        </p:nvSpPr>
        <p:spPr>
          <a:xfrm>
            <a:off x="190413" y="1151121"/>
            <a:ext cx="11804822" cy="5373881"/>
          </a:xfrm>
          <a:prstGeom prst="rect">
            <a:avLst/>
          </a:prstGeom>
          <a:noFill/>
          <a:ln>
            <a:noFill/>
          </a:ln>
        </p:spPr>
        <p:txBody>
          <a:bodyPr anchorCtr="0" anchor="t" bIns="36000" lIns="108000" rIns="108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t/>
            </a:r>
            <a:endParaRPr b="1" i="0" sz="3400" u="none" cap="none" strike="noStrike">
              <a:solidFill>
                <a:schemeClr val="lt1"/>
              </a:solidFill>
              <a:latin typeface="Calibri"/>
              <a:ea typeface="Calibri"/>
              <a:cs typeface="Calibri"/>
              <a:sym typeface="Calibri"/>
            </a:endParaRPr>
          </a:p>
          <a:p>
            <a:pPr indent="0" lvl="0" marL="0" marR="0" rtl="0" algn="ctr">
              <a:lnSpc>
                <a:spcPct val="105000"/>
              </a:lnSpc>
              <a:spcBef>
                <a:spcPts val="1200"/>
              </a:spcBef>
              <a:spcAft>
                <a:spcPts val="0"/>
              </a:spcAft>
              <a:buClr>
                <a:srgbClr val="F2B254"/>
              </a:buClr>
              <a:buSzPct val="25000"/>
              <a:buFont typeface="Noto Sans Symbols"/>
              <a:buNone/>
            </a:pPr>
            <a:r>
              <a:rPr b="1" i="0" lang="en-US" sz="7200" u="none" cap="none" strike="noStrike">
                <a:solidFill>
                  <a:srgbClr val="EEBA72"/>
                </a:solidFill>
                <a:latin typeface="Calibri"/>
                <a:ea typeface="Calibri"/>
                <a:cs typeface="Calibri"/>
                <a:sym typeface="Calibri"/>
              </a:rPr>
              <a:t>sli.do</a:t>
            </a:r>
            <a:br>
              <a:rPr b="1" i="0" lang="en-US" sz="6000" u="none" cap="none" strike="noStrike">
                <a:solidFill>
                  <a:schemeClr val="lt1"/>
                </a:solidFill>
                <a:latin typeface="Calibri"/>
                <a:ea typeface="Calibri"/>
                <a:cs typeface="Calibri"/>
                <a:sym typeface="Calibri"/>
              </a:rPr>
            </a:br>
            <a:r>
              <a:rPr b="1" i="0" lang="en-US" sz="11500" u="none" cap="none" strike="noStrike">
                <a:solidFill>
                  <a:schemeClr val="lt1"/>
                </a:solidFill>
                <a:latin typeface="Calibri"/>
                <a:ea typeface="Calibri"/>
                <a:cs typeface="Calibri"/>
                <a:sym typeface="Calibri"/>
              </a:rPr>
              <a:t>#PHPFUND</a:t>
            </a: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p:txBody>
      </p:sp>
      <p:sp>
        <p:nvSpPr>
          <p:cNvPr id="74" name="Shape 7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idx="1" type="body"/>
          </p:nvPr>
        </p:nvSpPr>
        <p:spPr>
          <a:xfrm>
            <a:off x="190413" y="1066800"/>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Selecting all columns from the "Departments" table</a:t>
            </a:r>
          </a:p>
          <a:p>
            <a:pPr indent="-304747" lvl="0" marL="304747" marR="0" rtl="0" algn="l">
              <a:lnSpc>
                <a:spcPct val="100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7" lvl="0" marL="304747" marR="0" rtl="0" algn="l">
              <a:lnSpc>
                <a:spcPct val="100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7" lvl="0" marL="304747" marR="0" rtl="0" algn="l">
              <a:lnSpc>
                <a:spcPct val="100000"/>
              </a:lnSpc>
              <a:spcBef>
                <a:spcPts val="1200"/>
              </a:spcBef>
              <a:spcAft>
                <a:spcPts val="0"/>
              </a:spcAft>
              <a:buClr>
                <a:srgbClr val="F2B254"/>
              </a:buClr>
              <a:buSzPct val="100000"/>
              <a:buFont typeface="Noto Sans Symbols"/>
              <a:buNone/>
            </a:pPr>
            <a:r>
              <a:t/>
            </a:r>
            <a:endParaRPr b="0" i="0" sz="3400" u="none" cap="none" strike="noStrike">
              <a:solidFill>
                <a:schemeClr val="lt1"/>
              </a:solidFill>
              <a:latin typeface="Calibri"/>
              <a:ea typeface="Calibri"/>
              <a:cs typeface="Calibri"/>
              <a:sym typeface="Calibri"/>
            </a:endParaRPr>
          </a:p>
          <a:p>
            <a:pPr indent="-304747" lvl="0" marL="304747" marR="0" rtl="0" algn="l">
              <a:lnSpc>
                <a:spcPct val="100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0000"/>
              </a:lnSpc>
              <a:spcBef>
                <a:spcPts val="24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Selecting specific columns</a:t>
            </a:r>
          </a:p>
        </p:txBody>
      </p:sp>
      <p:sp>
        <p:nvSpPr>
          <p:cNvPr id="380" name="Shape 38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SELECT – Example</a:t>
            </a:r>
          </a:p>
        </p:txBody>
      </p:sp>
      <p:sp>
        <p:nvSpPr>
          <p:cNvPr id="381" name="Shape 381"/>
          <p:cNvSpPr/>
          <p:nvPr/>
        </p:nvSpPr>
        <p:spPr>
          <a:xfrm>
            <a:off x="2360612" y="1800664"/>
            <a:ext cx="7405688" cy="492443"/>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SELECT</a:t>
            </a:r>
            <a:r>
              <a:rPr b="1" lang="en-US" sz="2600">
                <a:solidFill>
                  <a:srgbClr val="FBEEDC"/>
                </a:solidFill>
                <a:latin typeface="Consolas"/>
                <a:ea typeface="Consolas"/>
                <a:cs typeface="Consolas"/>
                <a:sym typeface="Consolas"/>
              </a:rPr>
              <a:t> * </a:t>
            </a:r>
            <a:r>
              <a:rPr b="1" lang="en-US" sz="2600">
                <a:solidFill>
                  <a:schemeClr val="accent1"/>
                </a:solidFill>
                <a:latin typeface="Consolas"/>
                <a:ea typeface="Consolas"/>
                <a:cs typeface="Consolas"/>
                <a:sym typeface="Consolas"/>
              </a:rPr>
              <a:t>FROM</a:t>
            </a:r>
            <a:r>
              <a:rPr b="1" lang="en-US" sz="2600">
                <a:solidFill>
                  <a:srgbClr val="FBEEDC"/>
                </a:solidFill>
                <a:latin typeface="Consolas"/>
                <a:ea typeface="Consolas"/>
                <a:cs typeface="Consolas"/>
                <a:sym typeface="Consolas"/>
              </a:rPr>
              <a:t> Departments</a:t>
            </a:r>
          </a:p>
        </p:txBody>
      </p:sp>
      <p:sp>
        <p:nvSpPr>
          <p:cNvPr id="382" name="Shape 382"/>
          <p:cNvSpPr/>
          <p:nvPr/>
        </p:nvSpPr>
        <p:spPr>
          <a:xfrm>
            <a:off x="1370012" y="5176130"/>
            <a:ext cx="4800600" cy="89255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SELECT </a:t>
            </a:r>
            <a:r>
              <a:rPr b="1" lang="en-US" sz="2600">
                <a:solidFill>
                  <a:schemeClr val="lt2"/>
                </a:solidFill>
                <a:latin typeface="Consolas"/>
                <a:ea typeface="Consolas"/>
                <a:cs typeface="Consolas"/>
                <a:sym typeface="Consolas"/>
              </a:rPr>
              <a:t>DepartmentId, Name</a:t>
            </a:r>
          </a:p>
          <a:p>
            <a:pPr indent="0" lvl="0" marL="0" marR="0" rtl="0" algn="l">
              <a:spcBef>
                <a:spcPts val="0"/>
              </a:spcBef>
              <a:buSzPct val="25000"/>
              <a:buNone/>
            </a:pPr>
            <a:r>
              <a:rPr b="1" lang="en-US" sz="2600">
                <a:solidFill>
                  <a:schemeClr val="lt2"/>
                </a:solidFill>
                <a:latin typeface="Consolas"/>
                <a:ea typeface="Consolas"/>
                <a:cs typeface="Consolas"/>
                <a:sym typeface="Consolas"/>
              </a:rPr>
              <a:t>  </a:t>
            </a:r>
            <a:r>
              <a:rPr b="1" lang="en-US" sz="2600">
                <a:solidFill>
                  <a:schemeClr val="accent1"/>
                </a:solidFill>
                <a:latin typeface="Consolas"/>
                <a:ea typeface="Consolas"/>
                <a:cs typeface="Consolas"/>
                <a:sym typeface="Consolas"/>
              </a:rPr>
              <a:t>FROM</a:t>
            </a:r>
            <a:r>
              <a:rPr b="1" lang="en-US" sz="2600">
                <a:solidFill>
                  <a:schemeClr val="lt2"/>
                </a:solidFill>
                <a:latin typeface="Consolas"/>
                <a:ea typeface="Consolas"/>
                <a:cs typeface="Consolas"/>
                <a:sym typeface="Consolas"/>
              </a:rPr>
              <a:t> Departments</a:t>
            </a:r>
          </a:p>
        </p:txBody>
      </p:sp>
      <p:graphicFrame>
        <p:nvGraphicFramePr>
          <p:cNvPr id="383" name="Shape 383"/>
          <p:cNvGraphicFramePr/>
          <p:nvPr/>
        </p:nvGraphicFramePr>
        <p:xfrm>
          <a:off x="2360612" y="2514600"/>
          <a:ext cx="3000000" cy="3000000"/>
        </p:xfrm>
        <a:graphic>
          <a:graphicData uri="http://schemas.openxmlformats.org/drawingml/2006/table">
            <a:tbl>
              <a:tblPr>
                <a:noFill/>
                <a:tableStyleId>{593D38A8-0A3A-4599-8105-570CD5A77F97}</a:tableStyleId>
              </a:tblPr>
              <a:tblGrid>
                <a:gridCol w="1862150"/>
                <a:gridCol w="3959225"/>
                <a:gridCol w="1584325"/>
              </a:tblGrid>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DepartmentID</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ManagerID</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Engineering</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12</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2</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Tool design</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4</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Sales</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273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graphicFrame>
        <p:nvGraphicFramePr>
          <p:cNvPr id="384" name="Shape 384"/>
          <p:cNvGraphicFramePr/>
          <p:nvPr/>
        </p:nvGraphicFramePr>
        <p:xfrm>
          <a:off x="7022660" y="4682196"/>
          <a:ext cx="3000000" cy="3000000"/>
        </p:xfrm>
        <a:graphic>
          <a:graphicData uri="http://schemas.openxmlformats.org/drawingml/2006/table">
            <a:tbl>
              <a:tblPr>
                <a:noFill/>
                <a:tableStyleId>{593D38A8-0A3A-4599-8105-570CD5A77F97}</a:tableStyleId>
              </a:tblPr>
              <a:tblGrid>
                <a:gridCol w="1817725"/>
                <a:gridCol w="1978425"/>
              </a:tblGrid>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DepartmentID</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Engineering</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2</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Tool design</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3</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Sales</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520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18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385" name="Shape 385"/>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386" name="Shape 386"/>
          <p:cNvSpPr/>
          <p:nvPr/>
        </p:nvSpPr>
        <p:spPr>
          <a:xfrm>
            <a:off x="684212" y="2755889"/>
            <a:ext cx="4038600" cy="1054111"/>
          </a:xfrm>
          <a:prstGeom prst="wedgeRoundRectCallout">
            <a:avLst>
              <a:gd fmla="val 26804" name="adj1"/>
              <a:gd fmla="val -103515"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List of columns</a:t>
            </a:r>
          </a:p>
          <a:p>
            <a:pPr indent="0" lvl="0" marL="0" marR="0" rtl="0" algn="ctr">
              <a:spcBef>
                <a:spcPts val="0"/>
              </a:spcBef>
              <a:buSzPct val="25000"/>
              <a:buNone/>
            </a:pPr>
            <a:r>
              <a:rPr lang="en-US" sz="2800">
                <a:solidFill>
                  <a:schemeClr val="lt1"/>
                </a:solidFill>
                <a:latin typeface="Calibri"/>
                <a:ea typeface="Calibri"/>
                <a:cs typeface="Calibri"/>
                <a:sym typeface="Calibri"/>
              </a:rPr>
              <a:t>(</a:t>
            </a:r>
            <a:r>
              <a:rPr b="1" lang="en-US" sz="2800">
                <a:solidFill>
                  <a:schemeClr val="accent1"/>
                </a:solidFill>
                <a:latin typeface="Calibri"/>
                <a:ea typeface="Calibri"/>
                <a:cs typeface="Calibri"/>
                <a:sym typeface="Calibri"/>
              </a:rPr>
              <a:t>*</a:t>
            </a:r>
            <a:r>
              <a:rPr lang="en-US" sz="2800">
                <a:solidFill>
                  <a:schemeClr val="lt1"/>
                </a:solidFill>
                <a:latin typeface="Calibri"/>
                <a:ea typeface="Calibri"/>
                <a:cs typeface="Calibri"/>
                <a:sym typeface="Calibri"/>
              </a:rPr>
              <a:t> for everything)</a:t>
            </a:r>
          </a:p>
        </p:txBody>
      </p:sp>
      <p:sp>
        <p:nvSpPr>
          <p:cNvPr id="387" name="Shape 387"/>
          <p:cNvSpPr/>
          <p:nvPr/>
        </p:nvSpPr>
        <p:spPr>
          <a:xfrm>
            <a:off x="5967158" y="2755889"/>
            <a:ext cx="3022854" cy="646687"/>
          </a:xfrm>
          <a:prstGeom prst="wedgeRoundRectCallout">
            <a:avLst>
              <a:gd fmla="val -45213" name="adj1"/>
              <a:gd fmla="val -130981"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Table name</a:t>
            </a:r>
          </a:p>
        </p:txBody>
      </p:sp>
      <p:sp>
        <p:nvSpPr>
          <p:cNvPr id="388" name="Shape 388"/>
          <p:cNvSpPr/>
          <p:nvPr/>
        </p:nvSpPr>
        <p:spPr>
          <a:xfrm>
            <a:off x="6380476" y="5319890"/>
            <a:ext cx="381000" cy="605032"/>
          </a:xfrm>
          <a:prstGeom prst="rightArrow">
            <a:avLst>
              <a:gd fmla="val 50000" name="adj1"/>
              <a:gd fmla="val 50000" name="adj2"/>
            </a:avLst>
          </a:prstGeom>
          <a:solidFill>
            <a:schemeClr val="accent1"/>
          </a:solidFill>
          <a:ln cap="flat" cmpd="sng" w="12700">
            <a:solidFill>
              <a:srgbClr val="B18A4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xit" presetID="10" presetSubtype="0">
                                  <p:stCondLst>
                                    <p:cond delay="0"/>
                                  </p:stCondLst>
                                  <p:childTnLst>
                                    <p:animEffect filter="fade" transition="out">
                                      <p:cBhvr>
                                        <p:cTn dur="500"/>
                                        <p:tgtEl>
                                          <p:spTgt spid="386"/>
                                        </p:tgtEl>
                                      </p:cBhvr>
                                    </p:animEffect>
                                    <p:set>
                                      <p:cBhvr>
                                        <p:cTn dur="1" fill="hold">
                                          <p:stCondLst>
                                            <p:cond delay="500"/>
                                          </p:stCondLst>
                                        </p:cTn>
                                        <p:tgtEl>
                                          <p:spTgt spid="3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7"/>
                                        </p:tgtEl>
                                      </p:cBhvr>
                                    </p:animEffect>
                                    <p:set>
                                      <p:cBhvr>
                                        <p:cTn dur="1" fill="hold">
                                          <p:stCondLst>
                                            <p:cond delay="500"/>
                                          </p:stCondLst>
                                        </p:cTn>
                                        <p:tgtEl>
                                          <p:spTgt spid="3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200" u="none" cap="none" strike="noStrike">
                <a:solidFill>
                  <a:srgbClr val="EEBA72"/>
                </a:solidFill>
                <a:latin typeface="Calibri"/>
                <a:ea typeface="Calibri"/>
                <a:cs typeface="Calibri"/>
                <a:sym typeface="Calibri"/>
              </a:rPr>
              <a:t>Aliases</a:t>
            </a:r>
            <a:r>
              <a:rPr b="0" i="0" lang="en-US" sz="3200" u="none" cap="none" strike="noStrike">
                <a:solidFill>
                  <a:schemeClr val="lt1"/>
                </a:solidFill>
                <a:latin typeface="Calibri"/>
                <a:ea typeface="Calibri"/>
                <a:cs typeface="Calibri"/>
                <a:sym typeface="Calibri"/>
              </a:rPr>
              <a:t> rename a table or a column heading</a:t>
            </a:r>
          </a:p>
          <a:p>
            <a:pPr indent="-304747" lvl="0" marL="304747" marR="0" rtl="0" algn="l">
              <a:lnSpc>
                <a:spcPct val="100000"/>
              </a:lnSpc>
              <a:spcBef>
                <a:spcPts val="228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You can shorten fields or clarify abbreviations</a:t>
            </a:r>
          </a:p>
        </p:txBody>
      </p:sp>
      <p:sp>
        <p:nvSpPr>
          <p:cNvPr id="395" name="Shape 395"/>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Column Aliases</a:t>
            </a:r>
          </a:p>
        </p:txBody>
      </p:sp>
      <p:sp>
        <p:nvSpPr>
          <p:cNvPr id="396" name="Shape 396"/>
          <p:cNvSpPr/>
          <p:nvPr/>
        </p:nvSpPr>
        <p:spPr>
          <a:xfrm>
            <a:off x="1979612" y="1797723"/>
            <a:ext cx="8305800" cy="830997"/>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EmployeeID </a:t>
            </a:r>
            <a:r>
              <a:rPr b="1" lang="en-US" sz="2400">
                <a:solidFill>
                  <a:srgbClr val="EEBA72"/>
                </a:solidFill>
                <a:latin typeface="Consolas"/>
                <a:ea typeface="Consolas"/>
                <a:cs typeface="Consolas"/>
                <a:sym typeface="Consolas"/>
              </a:rPr>
              <a:t>AS</a:t>
            </a:r>
            <a:r>
              <a:rPr b="1" lang="en-US" sz="2400">
                <a:solidFill>
                  <a:srgbClr val="FBEEDC"/>
                </a:solidFill>
                <a:latin typeface="Consolas"/>
                <a:ea typeface="Consolas"/>
                <a:cs typeface="Consolas"/>
                <a:sym typeface="Consolas"/>
              </a:rPr>
              <a:t> ID, FirstName, LastName</a:t>
            </a:r>
          </a:p>
          <a:p>
            <a:pPr indent="0" lvl="0" marL="0" marR="0" rtl="0" algn="l">
              <a:spcBef>
                <a:spcPts val="0"/>
              </a:spcBef>
              <a:buSzPct val="25000"/>
              <a:buNone/>
            </a:pPr>
            <a:r>
              <a:rPr b="1" lang="en-US" sz="2400">
                <a:solidFill>
                  <a:srgbClr val="FBEEDC"/>
                </a:solidFill>
                <a:latin typeface="Consolas"/>
                <a:ea typeface="Consolas"/>
                <a:cs typeface="Consolas"/>
                <a:sym typeface="Consolas"/>
              </a:rPr>
              <a:t>  FROM Employees</a:t>
            </a:r>
          </a:p>
        </p:txBody>
      </p:sp>
      <p:graphicFrame>
        <p:nvGraphicFramePr>
          <p:cNvPr id="397" name="Shape 397"/>
          <p:cNvGraphicFramePr/>
          <p:nvPr/>
        </p:nvGraphicFramePr>
        <p:xfrm>
          <a:off x="3195638" y="2819400"/>
          <a:ext cx="3000000" cy="3000000"/>
        </p:xfrm>
        <a:graphic>
          <a:graphicData uri="http://schemas.openxmlformats.org/drawingml/2006/table">
            <a:tbl>
              <a:tblPr>
                <a:noFill/>
                <a:tableStyleId>{593D38A8-0A3A-4599-8105-570CD5A77F97}</a:tableStyleId>
              </a:tblPr>
              <a:tblGrid>
                <a:gridCol w="1906250"/>
                <a:gridCol w="1906250"/>
                <a:gridCol w="1981900"/>
              </a:tblGrid>
              <a:tr h="4776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ID</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FirstName</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LastName</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4099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1</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Guy</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Gilbert</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4099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2</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Kevin</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Brown</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40995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200" u="none" cap="none" strike="noStrike">
                          <a:solidFill>
                            <a:srgbClr val="EBFFD2"/>
                          </a:solidFill>
                          <a:latin typeface="Calibri"/>
                          <a:ea typeface="Calibri"/>
                          <a:cs typeface="Calibri"/>
                          <a:sym typeface="Calibri"/>
                        </a:rPr>
                        <a:t>…</a:t>
                      </a:r>
                    </a:p>
                  </a:txBody>
                  <a:tcPr marT="45725" marB="45725" marR="91450" marL="91450" anchor="ctr">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398" name="Shape 398"/>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399" name="Shape 399"/>
          <p:cNvSpPr/>
          <p:nvPr/>
        </p:nvSpPr>
        <p:spPr>
          <a:xfrm>
            <a:off x="1979612" y="5181600"/>
            <a:ext cx="8305800" cy="1326105"/>
          </a:xfrm>
          <a:prstGeom prst="rect">
            <a:avLst/>
          </a:prstGeom>
          <a:solidFill>
            <a:srgbClr val="D9D4C6">
              <a:alpha val="20000"/>
            </a:srgbClr>
          </a:solidFill>
          <a:ln cap="flat" cmpd="sng" w="12700">
            <a:solidFill>
              <a:srgbClr val="C6BEAB"/>
            </a:solidFill>
            <a:prstDash val="solid"/>
            <a:round/>
            <a:headEnd len="med" w="med" type="none"/>
            <a:tailEnd len="med" w="med" type="none"/>
          </a:ln>
        </p:spPr>
        <p:txBody>
          <a:bodyPr anchorCtr="0" anchor="t" bIns="108000" lIns="144000" rIns="144000" wrap="square" tIns="108000">
            <a:noAutofit/>
          </a:bodyPr>
          <a:lstStyle/>
          <a:p>
            <a:pPr indent="0" lvl="0" marL="0" marR="0" rtl="0" algn="l">
              <a:spcBef>
                <a:spcPts val="0"/>
              </a:spcBef>
              <a:buSzPct val="25000"/>
              <a:buNone/>
            </a:pPr>
            <a:r>
              <a:rPr b="1" lang="en-US" sz="2400">
                <a:solidFill>
                  <a:srgbClr val="EEBA72"/>
                </a:solidFill>
                <a:latin typeface="Consolas"/>
                <a:ea typeface="Consolas"/>
                <a:cs typeface="Consolas"/>
                <a:sym typeface="Consolas"/>
              </a:rPr>
              <a:t>SELECT</a:t>
            </a:r>
            <a:r>
              <a:rPr b="1" lang="en-US" sz="2400">
                <a:solidFill>
                  <a:schemeClr val="lt2"/>
                </a:solidFill>
                <a:latin typeface="Consolas"/>
                <a:ea typeface="Consolas"/>
                <a:cs typeface="Consolas"/>
                <a:sym typeface="Consolas"/>
              </a:rPr>
              <a:t> c.Duration</a:t>
            </a:r>
            <a:r>
              <a:rPr b="1" lang="en-US" sz="2400">
                <a:solidFill>
                  <a:srgbClr val="FBEEDC"/>
                </a:solidFill>
                <a:latin typeface="Consolas"/>
                <a:ea typeface="Consolas"/>
                <a:cs typeface="Consolas"/>
                <a:sym typeface="Consolas"/>
              </a:rPr>
              <a:t>,</a:t>
            </a:r>
          </a:p>
          <a:p>
            <a:pPr indent="0" lvl="0" marL="0" marR="0" rtl="0" algn="l">
              <a:spcBef>
                <a:spcPts val="0"/>
              </a:spcBef>
              <a:buSzPct val="25000"/>
              <a:buNone/>
            </a:pPr>
            <a:r>
              <a:rPr b="1" lang="en-US" sz="2400">
                <a:solidFill>
                  <a:srgbClr val="FBEEDC"/>
                </a:solidFill>
                <a:latin typeface="Consolas"/>
                <a:ea typeface="Consolas"/>
                <a:cs typeface="Consolas"/>
                <a:sym typeface="Consolas"/>
              </a:rPr>
              <a:t>       c.ACG </a:t>
            </a:r>
            <a:r>
              <a:rPr b="1" lang="en-US" sz="2400">
                <a:solidFill>
                  <a:srgbClr val="EEBA72"/>
                </a:solidFill>
                <a:latin typeface="Consolas"/>
                <a:ea typeface="Consolas"/>
                <a:cs typeface="Consolas"/>
                <a:sym typeface="Consolas"/>
              </a:rPr>
              <a:t>AS</a:t>
            </a:r>
            <a:r>
              <a:rPr b="1" lang="en-US" sz="2400">
                <a:solidFill>
                  <a:srgbClr val="FBEEDC"/>
                </a:solidFill>
                <a:latin typeface="Consolas"/>
                <a:ea typeface="Consolas"/>
                <a:cs typeface="Consolas"/>
                <a:sym typeface="Consolas"/>
              </a:rPr>
              <a:t> 'Access Control Gateway'</a:t>
            </a:r>
          </a:p>
          <a:p>
            <a:pPr indent="0" lvl="0" marL="0" marR="0" rtl="0" algn="l">
              <a:spcBef>
                <a:spcPts val="0"/>
              </a:spcBef>
              <a:buSzPct val="25000"/>
              <a:buNone/>
            </a:pPr>
            <a:r>
              <a:rPr b="1" lang="en-US" sz="2400">
                <a:solidFill>
                  <a:srgbClr val="FBEEDC"/>
                </a:solidFill>
                <a:latin typeface="Consolas"/>
                <a:ea typeface="Consolas"/>
                <a:cs typeface="Consolas"/>
                <a:sym typeface="Consolas"/>
              </a:rPr>
              <a:t>  FROM Calls </a:t>
            </a:r>
            <a:r>
              <a:rPr b="1" lang="en-US" sz="2400">
                <a:solidFill>
                  <a:srgbClr val="EEBA72"/>
                </a:solidFill>
                <a:latin typeface="Consolas"/>
                <a:ea typeface="Consolas"/>
                <a:cs typeface="Consolas"/>
                <a:sym typeface="Consolas"/>
              </a:rPr>
              <a:t>AS</a:t>
            </a:r>
            <a:r>
              <a:rPr b="1" lang="en-US" sz="2400">
                <a:solidFill>
                  <a:srgbClr val="FBEEDC"/>
                </a:solidFill>
                <a:latin typeface="Consolas"/>
                <a:ea typeface="Consolas"/>
                <a:cs typeface="Consolas"/>
                <a:sym typeface="Consolas"/>
              </a:rPr>
              <a:t> c</a:t>
            </a:r>
          </a:p>
        </p:txBody>
      </p:sp>
      <p:sp>
        <p:nvSpPr>
          <p:cNvPr id="400" name="Shape 400"/>
          <p:cNvSpPr/>
          <p:nvPr/>
        </p:nvSpPr>
        <p:spPr>
          <a:xfrm>
            <a:off x="5484812" y="2819397"/>
            <a:ext cx="3327654" cy="646687"/>
          </a:xfrm>
          <a:prstGeom prst="wedgeRoundRectCallout">
            <a:avLst>
              <a:gd fmla="val -40026" name="adj1"/>
              <a:gd fmla="val -142930"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Display name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par>
                                <p:cTn fill="hold" nodeType="withEffect" presetClass="exit" presetID="10" presetSubtype="0">
                                  <p:stCondLst>
                                    <p:cond delay="0"/>
                                  </p:stCondLst>
                                  <p:childTnLst>
                                    <p:animEffect filter="fade" transition="out">
                                      <p:cBhvr>
                                        <p:cTn dur="500"/>
                                        <p:tgtEl>
                                          <p:spTgt spid="400"/>
                                        </p:tgtEl>
                                      </p:cBhvr>
                                    </p:animEffect>
                                    <p:set>
                                      <p:cBhvr>
                                        <p:cTn dur="1" fill="hold">
                                          <p:stCondLst>
                                            <p:cond delay="500"/>
                                          </p:stCondLst>
                                        </p:cTn>
                                        <p:tgtEl>
                                          <p:spTgt spid="4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idx="1" type="body"/>
          </p:nvPr>
        </p:nvSpPr>
        <p:spPr>
          <a:xfrm>
            <a:off x="190413" y="1066800"/>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You can concatenate column names or strings using </a:t>
            </a:r>
            <a:r>
              <a:rPr b="0" i="0" lang="en-US" sz="3200" u="none" cap="none" strike="noStrike">
                <a:solidFill>
                  <a:srgbClr val="F3BE60"/>
                </a:solidFill>
                <a:latin typeface="Calibri"/>
                <a:ea typeface="Calibri"/>
                <a:cs typeface="Calibri"/>
                <a:sym typeface="Calibri"/>
              </a:rPr>
              <a:t>CONCAT</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000" u="none" cap="none" strike="noStrike">
                <a:solidFill>
                  <a:schemeClr val="lt1"/>
                </a:solidFill>
                <a:latin typeface="Calibri"/>
                <a:ea typeface="Calibri"/>
                <a:cs typeface="Calibri"/>
                <a:sym typeface="Calibri"/>
              </a:rPr>
              <a:t>String literals are enclosed in </a:t>
            </a:r>
            <a:r>
              <a:rPr b="0" i="0" lang="en-US" sz="3000" u="none" cap="none" strike="noStrike">
                <a:solidFill>
                  <a:schemeClr val="accent1"/>
                </a:solidFill>
                <a:latin typeface="Calibri"/>
                <a:ea typeface="Calibri"/>
                <a:cs typeface="Calibri"/>
                <a:sym typeface="Calibri"/>
              </a:rPr>
              <a:t>single or double quotes</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000" u="none" cap="none" strike="noStrike">
                <a:solidFill>
                  <a:schemeClr val="lt1"/>
                </a:solidFill>
                <a:latin typeface="Calibri"/>
                <a:ea typeface="Calibri"/>
                <a:cs typeface="Calibri"/>
                <a:sym typeface="Calibri"/>
              </a:rPr>
              <a:t>Table and column names containing special symbols use </a:t>
            </a:r>
            <a:r>
              <a:rPr b="0" i="0" lang="en-US" sz="3000" u="none" cap="none" strike="noStrike">
                <a:solidFill>
                  <a:schemeClr val="accent1"/>
                </a:solidFill>
                <a:latin typeface="Calibri"/>
                <a:ea typeface="Calibri"/>
                <a:cs typeface="Calibri"/>
                <a:sym typeface="Calibri"/>
              </a:rPr>
              <a:t>`` or ''</a:t>
            </a:r>
          </a:p>
        </p:txBody>
      </p:sp>
      <p:sp>
        <p:nvSpPr>
          <p:cNvPr id="407" name="Shape 407"/>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Concatenation Operator</a:t>
            </a:r>
          </a:p>
        </p:txBody>
      </p:sp>
      <p:sp>
        <p:nvSpPr>
          <p:cNvPr id="408" name="Shape 408"/>
          <p:cNvSpPr/>
          <p:nvPr/>
        </p:nvSpPr>
        <p:spPr>
          <a:xfrm>
            <a:off x="836612" y="3048000"/>
            <a:ext cx="10210800" cy="129266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SELECT </a:t>
            </a:r>
            <a:r>
              <a:rPr b="1" lang="en-US" sz="2600">
                <a:solidFill>
                  <a:srgbClr val="F3BE60"/>
                </a:solidFill>
                <a:latin typeface="Consolas"/>
                <a:ea typeface="Consolas"/>
                <a:cs typeface="Consolas"/>
                <a:sym typeface="Consolas"/>
              </a:rPr>
              <a:t>CONCAT</a:t>
            </a:r>
            <a:r>
              <a:rPr b="1" lang="en-US" sz="2600">
                <a:solidFill>
                  <a:srgbClr val="FBEEDC"/>
                </a:solidFill>
                <a:latin typeface="Consolas"/>
                <a:ea typeface="Consolas"/>
                <a:cs typeface="Consolas"/>
                <a:sym typeface="Consolas"/>
              </a:rPr>
              <a:t>(FirstName, ' ', LastName) AS `Full Name`,</a:t>
            </a:r>
          </a:p>
          <a:p>
            <a:pPr indent="0" lvl="0" marL="0" marR="0" rtl="0" algn="l">
              <a:spcBef>
                <a:spcPts val="0"/>
              </a:spcBef>
              <a:buSzPct val="25000"/>
              <a:buNone/>
            </a:pPr>
            <a:r>
              <a:rPr b="1" lang="en-US" sz="2600">
                <a:solidFill>
                  <a:srgbClr val="FBEEDC"/>
                </a:solidFill>
                <a:latin typeface="Consolas"/>
                <a:ea typeface="Consolas"/>
                <a:cs typeface="Consolas"/>
                <a:sym typeface="Consolas"/>
              </a:rPr>
              <a:t>       EmployeeID AS `No.`</a:t>
            </a:r>
          </a:p>
          <a:p>
            <a:pPr indent="0" lvl="0" marL="0" marR="0" rtl="0" algn="l">
              <a:spcBef>
                <a:spcPts val="0"/>
              </a:spcBef>
              <a:buSzPct val="25000"/>
              <a:buNone/>
            </a:pPr>
            <a:r>
              <a:rPr b="1" lang="en-US" sz="2600">
                <a:solidFill>
                  <a:srgbClr val="FBEEDC"/>
                </a:solidFill>
                <a:latin typeface="Consolas"/>
                <a:ea typeface="Consolas"/>
                <a:cs typeface="Consolas"/>
                <a:sym typeface="Consolas"/>
              </a:rPr>
              <a:t>  FROM Employees</a:t>
            </a:r>
          </a:p>
        </p:txBody>
      </p:sp>
      <p:graphicFrame>
        <p:nvGraphicFramePr>
          <p:cNvPr id="409" name="Shape 409"/>
          <p:cNvGraphicFramePr/>
          <p:nvPr/>
        </p:nvGraphicFramePr>
        <p:xfrm>
          <a:off x="3197224" y="4648200"/>
          <a:ext cx="3000000" cy="3000000"/>
        </p:xfrm>
        <a:graphic>
          <a:graphicData uri="http://schemas.openxmlformats.org/drawingml/2006/table">
            <a:tbl>
              <a:tblPr>
                <a:noFill/>
                <a:tableStyleId>{593D38A8-0A3A-4599-8105-570CD5A77F97}</a:tableStyleId>
              </a:tblPr>
              <a:tblGrid>
                <a:gridCol w="3202000"/>
                <a:gridCol w="2589200"/>
              </a:tblGrid>
              <a:tr h="467875">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600" u="none" cap="none" strike="noStrike">
                          <a:solidFill>
                            <a:srgbClr val="EBFFD2"/>
                          </a:solidFill>
                          <a:latin typeface="Calibri"/>
                          <a:ea typeface="Calibri"/>
                          <a:cs typeface="Calibri"/>
                          <a:sym typeface="Calibri"/>
                        </a:rPr>
                        <a:t>Full 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600" u="none" cap="none" strike="noStrike">
                          <a:solidFill>
                            <a:srgbClr val="EBFFD2"/>
                          </a:solidFill>
                          <a:latin typeface="Calibri"/>
                          <a:ea typeface="Calibri"/>
                          <a:cs typeface="Calibri"/>
                          <a:sym typeface="Calibri"/>
                        </a:rPr>
                        <a:t>No.</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Guy Gilbert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Kevin Brown</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2</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410" name="Shape 410"/>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16" name="Shape 416"/>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Find information about all employees, listing their </a:t>
            </a:r>
            <a:r>
              <a:rPr b="0" i="0" lang="en-US" sz="3400" u="none" cap="none" strike="noStrike">
                <a:solidFill>
                  <a:schemeClr val="accent1"/>
                </a:solidFill>
                <a:latin typeface="Calibri"/>
                <a:ea typeface="Calibri"/>
                <a:cs typeface="Calibri"/>
                <a:sym typeface="Calibri"/>
              </a:rPr>
              <a:t>full</a:t>
            </a:r>
            <a:r>
              <a:rPr b="0" i="0" lang="en-US" sz="3400" u="none" cap="none" strike="noStrike">
                <a:solidFill>
                  <a:schemeClr val="lt1"/>
                </a:solidFill>
                <a:latin typeface="Calibri"/>
                <a:ea typeface="Calibri"/>
                <a:cs typeface="Calibri"/>
                <a:sym typeface="Calibri"/>
              </a:rPr>
              <a:t> </a:t>
            </a:r>
            <a:r>
              <a:rPr b="0" i="0" lang="en-US" sz="3400" u="none" cap="none" strike="noStrike">
                <a:solidFill>
                  <a:schemeClr val="accent1"/>
                </a:solidFill>
                <a:latin typeface="Calibri"/>
                <a:ea typeface="Calibri"/>
                <a:cs typeface="Calibri"/>
                <a:sym typeface="Calibri"/>
              </a:rPr>
              <a:t>name</a:t>
            </a:r>
            <a:r>
              <a:rPr b="0" i="0" lang="en-US" sz="3400" u="none" cap="none" strike="noStrike">
                <a:solidFill>
                  <a:schemeClr val="lt1"/>
                </a:solidFill>
                <a:latin typeface="Calibri"/>
                <a:ea typeface="Calibri"/>
                <a:cs typeface="Calibri"/>
                <a:sym typeface="Calibri"/>
              </a:rPr>
              <a:t>, </a:t>
            </a:r>
            <a:r>
              <a:rPr b="0" i="0" lang="en-US" sz="3400" u="none" cap="none" strike="noStrike">
                <a:solidFill>
                  <a:schemeClr val="accent1"/>
                </a:solidFill>
                <a:latin typeface="Calibri"/>
                <a:ea typeface="Calibri"/>
                <a:cs typeface="Calibri"/>
                <a:sym typeface="Calibri"/>
              </a:rPr>
              <a:t>job title</a:t>
            </a:r>
            <a:r>
              <a:rPr b="0" i="0" lang="en-US" sz="3400" u="none" cap="none" strike="noStrike">
                <a:solidFill>
                  <a:schemeClr val="lt1"/>
                </a:solidFill>
                <a:latin typeface="Calibri"/>
                <a:ea typeface="Calibri"/>
                <a:cs typeface="Calibri"/>
                <a:sym typeface="Calibri"/>
              </a:rPr>
              <a:t> and </a:t>
            </a:r>
            <a:r>
              <a:rPr b="0" i="0" lang="en-US" sz="3400" u="none" cap="none" strike="noStrike">
                <a:solidFill>
                  <a:schemeClr val="accent1"/>
                </a:solidFill>
                <a:latin typeface="Calibri"/>
                <a:ea typeface="Calibri"/>
                <a:cs typeface="Calibri"/>
                <a:sym typeface="Calibri"/>
              </a:rPr>
              <a:t>salary</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Use </a:t>
            </a:r>
            <a:r>
              <a:rPr b="0" i="0" lang="en-US" sz="3200" u="none" cap="none" strike="noStrike">
                <a:solidFill>
                  <a:schemeClr val="accent1"/>
                </a:solidFill>
                <a:latin typeface="Calibri"/>
                <a:ea typeface="Calibri"/>
                <a:cs typeface="Calibri"/>
                <a:sym typeface="Calibri"/>
              </a:rPr>
              <a:t>concatenation</a:t>
            </a:r>
            <a:r>
              <a:rPr b="0" i="0" lang="en-US" sz="3200" u="none" cap="none" strike="noStrike">
                <a:solidFill>
                  <a:schemeClr val="lt1"/>
                </a:solidFill>
                <a:latin typeface="Calibri"/>
                <a:ea typeface="Calibri"/>
                <a:cs typeface="Calibri"/>
                <a:sym typeface="Calibri"/>
              </a:rPr>
              <a:t> to display first and last names as </a:t>
            </a:r>
            <a:r>
              <a:rPr b="0" i="0" lang="en-US" sz="3200" u="none" cap="none" strike="noStrike">
                <a:solidFill>
                  <a:schemeClr val="accent1"/>
                </a:solidFill>
                <a:latin typeface="Calibri"/>
                <a:ea typeface="Calibri"/>
                <a:cs typeface="Calibri"/>
                <a:sym typeface="Calibri"/>
              </a:rPr>
              <a:t>one field</a:t>
            </a:r>
          </a:p>
          <a:p>
            <a:pPr indent="-304747" lvl="0" marL="304747" marR="0" rtl="0" algn="l">
              <a:lnSpc>
                <a:spcPct val="105000"/>
              </a:lnSpc>
              <a:spcBef>
                <a:spcPts val="216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Note: Create and Query </a:t>
            </a:r>
            <a:r>
              <a:rPr b="0" i="0" lang="en-US" sz="3400" u="none" cap="none" strike="noStrike">
                <a:solidFill>
                  <a:schemeClr val="accent1"/>
                </a:solidFill>
                <a:latin typeface="Calibri"/>
                <a:ea typeface="Calibri"/>
                <a:cs typeface="Calibri"/>
                <a:sym typeface="Calibri"/>
              </a:rPr>
              <a:t>SoftUni</a:t>
            </a:r>
            <a:r>
              <a:rPr b="0" i="0" lang="en-US" sz="3400" u="none" cap="none" strike="noStrike">
                <a:solidFill>
                  <a:schemeClr val="lt1"/>
                </a:solidFill>
                <a:latin typeface="Calibri"/>
                <a:ea typeface="Calibri"/>
                <a:cs typeface="Calibri"/>
                <a:sym typeface="Calibri"/>
              </a:rPr>
              <a:t> database</a:t>
            </a:r>
          </a:p>
        </p:txBody>
      </p:sp>
      <p:sp>
        <p:nvSpPr>
          <p:cNvPr id="417" name="Shape 417"/>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Problem: Employee Summary</a:t>
            </a:r>
          </a:p>
        </p:txBody>
      </p:sp>
      <p:pic>
        <p:nvPicPr>
          <p:cNvPr id="418" name="Shape 418"/>
          <p:cNvPicPr preferRelativeResize="0"/>
          <p:nvPr/>
        </p:nvPicPr>
        <p:blipFill rotWithShape="1">
          <a:blip r:embed="rId3">
            <a:alphaModFix/>
          </a:blip>
          <a:srcRect b="18421" l="0" r="0" t="0"/>
          <a:stretch/>
        </p:blipFill>
        <p:spPr>
          <a:xfrm>
            <a:off x="3833087" y="3124200"/>
            <a:ext cx="4512098" cy="23604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24" name="Shape 42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Solution: Employee Summary</a:t>
            </a:r>
          </a:p>
        </p:txBody>
      </p:sp>
      <p:sp>
        <p:nvSpPr>
          <p:cNvPr id="425" name="Shape 425"/>
          <p:cNvSpPr/>
          <p:nvPr/>
        </p:nvSpPr>
        <p:spPr>
          <a:xfrm>
            <a:off x="2055812" y="2819400"/>
            <a:ext cx="7924800" cy="2246769"/>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800">
                <a:solidFill>
                  <a:schemeClr val="accent1"/>
                </a:solidFill>
                <a:latin typeface="Consolas"/>
                <a:ea typeface="Consolas"/>
                <a:cs typeface="Consolas"/>
                <a:sym typeface="Consolas"/>
              </a:rPr>
              <a:t>SELECT</a:t>
            </a:r>
            <a:r>
              <a:rPr b="1" lang="en-US" sz="2800">
                <a:solidFill>
                  <a:srgbClr val="FBEEDC"/>
                </a:solidFill>
                <a:latin typeface="Consolas"/>
                <a:ea typeface="Consolas"/>
                <a:cs typeface="Consolas"/>
                <a:sym typeface="Consolas"/>
              </a:rPr>
              <a:t> CONCAT(FirstName, ' ', LastName)</a:t>
            </a:r>
          </a:p>
          <a:p>
            <a:pPr indent="0" lvl="0" marL="0" marR="0" rtl="0" algn="l">
              <a:spcBef>
                <a:spcPts val="0"/>
              </a:spcBef>
              <a:buSzPct val="25000"/>
              <a:buNone/>
            </a:pPr>
            <a:r>
              <a:rPr b="1" lang="en-US" sz="2800">
                <a:solidFill>
                  <a:srgbClr val="FBEEDC"/>
                </a:solidFill>
                <a:latin typeface="Consolas"/>
                <a:ea typeface="Consolas"/>
                <a:cs typeface="Consolas"/>
                <a:sym typeface="Consolas"/>
              </a:rPr>
              <a:t>       </a:t>
            </a:r>
            <a:r>
              <a:rPr b="1" lang="en-US" sz="2800">
                <a:solidFill>
                  <a:schemeClr val="accent1"/>
                </a:solidFill>
                <a:latin typeface="Consolas"/>
                <a:ea typeface="Consolas"/>
                <a:cs typeface="Consolas"/>
                <a:sym typeface="Consolas"/>
              </a:rPr>
              <a:t>AS</a:t>
            </a:r>
            <a:r>
              <a:rPr b="1" lang="en-US" sz="2800">
                <a:solidFill>
                  <a:srgbClr val="FBEEDC"/>
                </a:solidFill>
                <a:latin typeface="Consolas"/>
                <a:ea typeface="Consolas"/>
                <a:cs typeface="Consolas"/>
                <a:sym typeface="Consolas"/>
              </a:rPr>
              <a:t> `Full Name`,</a:t>
            </a:r>
          </a:p>
          <a:p>
            <a:pPr indent="0" lvl="0" marL="0" marR="0" rtl="0" algn="l">
              <a:spcBef>
                <a:spcPts val="0"/>
              </a:spcBef>
              <a:buSzPct val="25000"/>
              <a:buNone/>
            </a:pPr>
            <a:r>
              <a:rPr b="1" lang="en-US" sz="2800">
                <a:solidFill>
                  <a:srgbClr val="FBEEDC"/>
                </a:solidFill>
                <a:latin typeface="Consolas"/>
                <a:ea typeface="Consolas"/>
                <a:cs typeface="Consolas"/>
                <a:sym typeface="Consolas"/>
              </a:rPr>
              <a:t>       JobTitle,</a:t>
            </a:r>
          </a:p>
          <a:p>
            <a:pPr indent="0" lvl="0" marL="0" marR="0" rtl="0" algn="l">
              <a:spcBef>
                <a:spcPts val="0"/>
              </a:spcBef>
              <a:buSzPct val="25000"/>
              <a:buNone/>
            </a:pPr>
            <a:r>
              <a:rPr b="1" lang="en-US" sz="2800">
                <a:solidFill>
                  <a:srgbClr val="FBEEDC"/>
                </a:solidFill>
                <a:latin typeface="Consolas"/>
                <a:ea typeface="Consolas"/>
                <a:cs typeface="Consolas"/>
                <a:sym typeface="Consolas"/>
              </a:rPr>
              <a:t>       Salary</a:t>
            </a:r>
          </a:p>
          <a:p>
            <a:pPr indent="0" lvl="0" marL="0" marR="0" rtl="0" algn="l">
              <a:spcBef>
                <a:spcPts val="0"/>
              </a:spcBef>
              <a:buSzPct val="25000"/>
              <a:buNone/>
            </a:pPr>
            <a:r>
              <a:rPr b="1" lang="en-US" sz="2800">
                <a:solidFill>
                  <a:srgbClr val="FBEEDC"/>
                </a:solidFill>
                <a:latin typeface="Consolas"/>
                <a:ea typeface="Consolas"/>
                <a:cs typeface="Consolas"/>
                <a:sym typeface="Consolas"/>
              </a:rPr>
              <a:t>  </a:t>
            </a:r>
            <a:r>
              <a:rPr b="1" lang="en-US" sz="2800">
                <a:solidFill>
                  <a:schemeClr val="accent1"/>
                </a:solidFill>
                <a:latin typeface="Consolas"/>
                <a:ea typeface="Consolas"/>
                <a:cs typeface="Consolas"/>
                <a:sym typeface="Consolas"/>
              </a:rPr>
              <a:t>FROM</a:t>
            </a:r>
            <a:r>
              <a:rPr b="1" lang="en-US" sz="2800">
                <a:solidFill>
                  <a:srgbClr val="FBEEDC"/>
                </a:solidFill>
                <a:latin typeface="Consolas"/>
                <a:ea typeface="Consolas"/>
                <a:cs typeface="Consolas"/>
                <a:sym typeface="Consolas"/>
              </a:rPr>
              <a:t> Employees</a:t>
            </a:r>
          </a:p>
        </p:txBody>
      </p:sp>
      <p:sp>
        <p:nvSpPr>
          <p:cNvPr id="426" name="Shape 426"/>
          <p:cNvSpPr/>
          <p:nvPr/>
        </p:nvSpPr>
        <p:spPr>
          <a:xfrm>
            <a:off x="5128958" y="1600200"/>
            <a:ext cx="3327654" cy="646687"/>
          </a:xfrm>
          <a:prstGeom prst="wedgeRoundRectCallout">
            <a:avLst>
              <a:gd fmla="val -16031" name="adj1"/>
              <a:gd fmla="val 145840"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Concatenation</a:t>
            </a:r>
          </a:p>
        </p:txBody>
      </p:sp>
      <p:sp>
        <p:nvSpPr>
          <p:cNvPr id="427" name="Shape 427"/>
          <p:cNvSpPr/>
          <p:nvPr/>
        </p:nvSpPr>
        <p:spPr>
          <a:xfrm>
            <a:off x="7542212" y="4077713"/>
            <a:ext cx="3327654" cy="646687"/>
          </a:xfrm>
          <a:prstGeom prst="wedgeRoundRectCallout">
            <a:avLst>
              <a:gd fmla="val -82305" name="adj1"/>
              <a:gd fmla="val -130047"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Column alias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Filtering the Selected Rows</a:t>
            </a:r>
          </a:p>
        </p:txBody>
      </p:sp>
      <p:sp>
        <p:nvSpPr>
          <p:cNvPr id="434" name="Shape 434"/>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Use </a:t>
            </a:r>
            <a:r>
              <a:rPr b="1" i="0" lang="en-US" sz="3400" u="none" cap="none" strike="noStrike">
                <a:solidFill>
                  <a:schemeClr val="accent1"/>
                </a:solidFill>
                <a:latin typeface="Consolas"/>
                <a:ea typeface="Consolas"/>
                <a:cs typeface="Consolas"/>
                <a:sym typeface="Consolas"/>
              </a:rPr>
              <a:t>DISTINCT</a:t>
            </a:r>
            <a:r>
              <a:rPr b="0" i="0" lang="en-US" sz="3400" u="none" cap="none" strike="noStrike">
                <a:solidFill>
                  <a:schemeClr val="lt1"/>
                </a:solidFill>
                <a:latin typeface="Calibri"/>
                <a:ea typeface="Calibri"/>
                <a:cs typeface="Calibri"/>
                <a:sym typeface="Calibri"/>
              </a:rPr>
              <a:t> to eliminate duplicate results</a:t>
            </a:r>
          </a:p>
          <a:p>
            <a:pPr indent="-304747" lvl="0" marL="304747" marR="0" rtl="0" algn="l">
              <a:lnSpc>
                <a:spcPct val="105000"/>
              </a:lnSpc>
              <a:spcBef>
                <a:spcPts val="84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You can filter rows by specific conditions using the </a:t>
            </a:r>
            <a:r>
              <a:rPr b="1" i="0" lang="en-US" sz="3400" u="none" cap="none" strike="noStrike">
                <a:solidFill>
                  <a:srgbClr val="EEBA72"/>
                </a:solidFill>
                <a:latin typeface="Consolas"/>
                <a:ea typeface="Consolas"/>
                <a:cs typeface="Consolas"/>
                <a:sym typeface="Consolas"/>
              </a:rPr>
              <a:t>WHERE</a:t>
            </a:r>
            <a:r>
              <a:rPr b="0" i="0" lang="en-US" sz="3400" u="none" cap="none" strike="noStrike">
                <a:solidFill>
                  <a:schemeClr val="lt1"/>
                </a:solidFill>
                <a:latin typeface="Calibri"/>
                <a:ea typeface="Calibri"/>
                <a:cs typeface="Calibri"/>
                <a:sym typeface="Calibri"/>
              </a:rPr>
              <a:t> clause</a:t>
            </a:r>
          </a:p>
          <a:p>
            <a:pPr indent="-304747" lvl="0" marL="304747" marR="0" rtl="0" algn="l">
              <a:lnSpc>
                <a:spcPct val="105000"/>
              </a:lnSpc>
              <a:spcBef>
                <a:spcPts val="120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Other </a:t>
            </a:r>
            <a:r>
              <a:rPr b="0" i="0" lang="en-US" sz="3400" u="none" cap="none" strike="noStrike">
                <a:solidFill>
                  <a:schemeClr val="accent1"/>
                </a:solidFill>
                <a:latin typeface="Calibri"/>
                <a:ea typeface="Calibri"/>
                <a:cs typeface="Calibri"/>
                <a:sym typeface="Calibri"/>
              </a:rPr>
              <a:t>logical operators </a:t>
            </a:r>
            <a:r>
              <a:rPr b="0" i="0" lang="en-US" sz="3400" u="none" cap="none" strike="noStrike">
                <a:solidFill>
                  <a:schemeClr val="lt1"/>
                </a:solidFill>
                <a:latin typeface="Calibri"/>
                <a:ea typeface="Calibri"/>
                <a:cs typeface="Calibri"/>
                <a:sym typeface="Calibri"/>
              </a:rPr>
              <a:t>can be used for greater control</a:t>
            </a:r>
          </a:p>
        </p:txBody>
      </p:sp>
      <p:sp>
        <p:nvSpPr>
          <p:cNvPr id="435" name="Shape 435"/>
          <p:cNvSpPr/>
          <p:nvPr/>
        </p:nvSpPr>
        <p:spPr>
          <a:xfrm>
            <a:off x="2422412" y="3467637"/>
            <a:ext cx="7344000" cy="129266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SELECT LastName, DepartmentID </a:t>
            </a:r>
          </a:p>
          <a:p>
            <a:pPr indent="0" lvl="0" marL="0" marR="0" rtl="0" algn="l">
              <a:spcBef>
                <a:spcPts val="0"/>
              </a:spcBef>
              <a:buSzPct val="25000"/>
              <a:buNone/>
            </a:pPr>
            <a:r>
              <a:rPr b="1" lang="en-US" sz="2600">
                <a:solidFill>
                  <a:srgbClr val="FBEEDC"/>
                </a:solidFill>
                <a:latin typeface="Consolas"/>
                <a:ea typeface="Consolas"/>
                <a:cs typeface="Consolas"/>
                <a:sym typeface="Consolas"/>
              </a:rPr>
              <a:t>  FROM Employees </a:t>
            </a:r>
          </a:p>
          <a:p>
            <a:pPr indent="0" lvl="0" marL="0" marR="0" rtl="0" algn="l">
              <a:spcBef>
                <a:spcPts val="0"/>
              </a:spcBef>
              <a:buSzPct val="25000"/>
              <a:buNone/>
            </a:pPr>
            <a:r>
              <a:rPr b="1" lang="en-US" sz="2600">
                <a:solidFill>
                  <a:srgbClr val="FBEEDC"/>
                </a:solidFill>
                <a:latin typeface="Consolas"/>
                <a:ea typeface="Consolas"/>
                <a:cs typeface="Consolas"/>
                <a:sym typeface="Consolas"/>
              </a:rPr>
              <a:t> </a:t>
            </a:r>
            <a:r>
              <a:rPr b="1" lang="en-US" sz="2600">
                <a:solidFill>
                  <a:schemeClr val="accent1"/>
                </a:solidFill>
                <a:latin typeface="Consolas"/>
                <a:ea typeface="Consolas"/>
                <a:cs typeface="Consolas"/>
                <a:sym typeface="Consolas"/>
              </a:rPr>
              <a:t>WHERE</a:t>
            </a:r>
            <a:r>
              <a:rPr b="1" lang="en-US" sz="2600">
                <a:solidFill>
                  <a:srgbClr val="FBEEDC"/>
                </a:solidFill>
                <a:latin typeface="Consolas"/>
                <a:ea typeface="Consolas"/>
                <a:cs typeface="Consolas"/>
                <a:sym typeface="Consolas"/>
              </a:rPr>
              <a:t> DepartmentID </a:t>
            </a:r>
            <a:r>
              <a:rPr b="1" lang="en-US" sz="2600">
                <a:solidFill>
                  <a:schemeClr val="accent1"/>
                </a:solidFill>
                <a:latin typeface="Consolas"/>
                <a:ea typeface="Consolas"/>
                <a:cs typeface="Consolas"/>
                <a:sym typeface="Consolas"/>
              </a:rPr>
              <a:t>=</a:t>
            </a:r>
            <a:r>
              <a:rPr b="1" lang="en-US" sz="2600">
                <a:solidFill>
                  <a:srgbClr val="FBEEDC"/>
                </a:solidFill>
                <a:latin typeface="Consolas"/>
                <a:ea typeface="Consolas"/>
                <a:cs typeface="Consolas"/>
                <a:sym typeface="Consolas"/>
              </a:rPr>
              <a:t> 1</a:t>
            </a:r>
          </a:p>
        </p:txBody>
      </p:sp>
      <p:sp>
        <p:nvSpPr>
          <p:cNvPr id="436" name="Shape 436"/>
          <p:cNvSpPr/>
          <p:nvPr/>
        </p:nvSpPr>
        <p:spPr>
          <a:xfrm>
            <a:off x="2422412" y="5550794"/>
            <a:ext cx="7344000" cy="89255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SELECT LastName, Salary FROM Employees</a:t>
            </a:r>
          </a:p>
          <a:p>
            <a:pPr indent="0" lvl="0" marL="0" marR="0" rtl="0" algn="l">
              <a:spcBef>
                <a:spcPts val="0"/>
              </a:spcBef>
              <a:buSzPct val="25000"/>
              <a:buNone/>
            </a:pPr>
            <a:r>
              <a:rPr b="1" lang="en-US" sz="2600">
                <a:solidFill>
                  <a:srgbClr val="FBEEDC"/>
                </a:solidFill>
                <a:latin typeface="Consolas"/>
                <a:ea typeface="Consolas"/>
                <a:cs typeface="Consolas"/>
                <a:sym typeface="Consolas"/>
              </a:rPr>
              <a:t> </a:t>
            </a:r>
            <a:r>
              <a:rPr b="1" lang="en-US" sz="2600">
                <a:solidFill>
                  <a:schemeClr val="accent1"/>
                </a:solidFill>
                <a:latin typeface="Consolas"/>
                <a:ea typeface="Consolas"/>
                <a:cs typeface="Consolas"/>
                <a:sym typeface="Consolas"/>
              </a:rPr>
              <a:t>WHERE</a:t>
            </a:r>
            <a:r>
              <a:rPr b="1" lang="en-US" sz="2600">
                <a:solidFill>
                  <a:srgbClr val="FBEEDC"/>
                </a:solidFill>
                <a:latin typeface="Consolas"/>
                <a:ea typeface="Consolas"/>
                <a:cs typeface="Consolas"/>
                <a:sym typeface="Consolas"/>
              </a:rPr>
              <a:t> Salary </a:t>
            </a:r>
            <a:r>
              <a:rPr b="1" lang="en-US" sz="2600">
                <a:solidFill>
                  <a:schemeClr val="accent1"/>
                </a:solidFill>
                <a:latin typeface="Consolas"/>
                <a:ea typeface="Consolas"/>
                <a:cs typeface="Consolas"/>
                <a:sym typeface="Consolas"/>
              </a:rPr>
              <a:t>&lt;=</a:t>
            </a:r>
            <a:r>
              <a:rPr b="1" lang="en-US" sz="2600">
                <a:solidFill>
                  <a:srgbClr val="FBEEDC"/>
                </a:solidFill>
                <a:latin typeface="Consolas"/>
                <a:ea typeface="Consolas"/>
                <a:cs typeface="Consolas"/>
                <a:sym typeface="Consolas"/>
              </a:rPr>
              <a:t> 20000</a:t>
            </a:r>
          </a:p>
        </p:txBody>
      </p:sp>
      <p:sp>
        <p:nvSpPr>
          <p:cNvPr id="437" name="Shape 437"/>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38" name="Shape 438"/>
          <p:cNvSpPr/>
          <p:nvPr/>
        </p:nvSpPr>
        <p:spPr>
          <a:xfrm>
            <a:off x="2422413" y="1828800"/>
            <a:ext cx="7344000" cy="89255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SELECT </a:t>
            </a:r>
            <a:r>
              <a:rPr b="1" lang="en-US" sz="2600">
                <a:solidFill>
                  <a:schemeClr val="accent1"/>
                </a:solidFill>
                <a:latin typeface="Consolas"/>
                <a:ea typeface="Consolas"/>
                <a:cs typeface="Consolas"/>
                <a:sym typeface="Consolas"/>
              </a:rPr>
              <a:t>DISTINCT</a:t>
            </a:r>
            <a:r>
              <a:rPr b="1" lang="en-US" sz="2600">
                <a:solidFill>
                  <a:srgbClr val="FBEEDC"/>
                </a:solidFill>
                <a:latin typeface="Consolas"/>
                <a:ea typeface="Consolas"/>
                <a:cs typeface="Consolas"/>
                <a:sym typeface="Consolas"/>
              </a:rPr>
              <a:t> DepartmentID</a:t>
            </a:r>
          </a:p>
          <a:p>
            <a:pPr indent="0" lvl="0" marL="0" marR="0" rtl="0" algn="l">
              <a:spcBef>
                <a:spcPts val="0"/>
              </a:spcBef>
              <a:buSzPct val="25000"/>
              <a:buNone/>
            </a:pPr>
            <a:r>
              <a:rPr b="1" lang="en-US" sz="2600">
                <a:solidFill>
                  <a:srgbClr val="FBEEDC"/>
                </a:solidFill>
                <a:latin typeface="Consolas"/>
                <a:ea typeface="Consolas"/>
                <a:cs typeface="Consolas"/>
                <a:sym typeface="Consolas"/>
              </a:rPr>
              <a:t>  FROM Employees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Other Comparison Conditions</a:t>
            </a:r>
          </a:p>
        </p:txBody>
      </p:sp>
      <p:sp>
        <p:nvSpPr>
          <p:cNvPr id="445" name="Shape 445"/>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Conditions ca be combined using </a:t>
            </a:r>
            <a:r>
              <a:rPr b="1" i="0" lang="en-US" sz="3400" u="none" cap="none" strike="noStrike">
                <a:solidFill>
                  <a:srgbClr val="EEBA72"/>
                </a:solidFill>
                <a:latin typeface="Consolas"/>
                <a:ea typeface="Consolas"/>
                <a:cs typeface="Consolas"/>
                <a:sym typeface="Consolas"/>
              </a:rPr>
              <a:t>NOT</a:t>
            </a:r>
            <a:r>
              <a:rPr b="0" i="0" lang="en-US" sz="3400" u="none" cap="none" strike="noStrike">
                <a:solidFill>
                  <a:schemeClr val="lt1"/>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OR</a:t>
            </a:r>
            <a:r>
              <a:rPr b="0" i="0" lang="en-US" sz="3400" u="none" cap="none" strike="noStrike">
                <a:solidFill>
                  <a:schemeClr val="lt1"/>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AND</a:t>
            </a:r>
            <a:r>
              <a:rPr b="0" i="0" lang="en-US" sz="3400" u="none" cap="none" strike="noStrike">
                <a:solidFill>
                  <a:srgbClr val="EEBA72"/>
                </a:solidFill>
                <a:latin typeface="Calibri"/>
                <a:ea typeface="Calibri"/>
                <a:cs typeface="Calibri"/>
                <a:sym typeface="Calibri"/>
              </a:rPr>
              <a:t> </a:t>
            </a:r>
            <a:r>
              <a:rPr b="0" i="0" lang="en-US" sz="3400" u="none" cap="none" strike="noStrike">
                <a:solidFill>
                  <a:schemeClr val="lt1"/>
                </a:solidFill>
                <a:latin typeface="Calibri"/>
                <a:ea typeface="Calibri"/>
                <a:cs typeface="Calibri"/>
                <a:sym typeface="Calibri"/>
              </a:rPr>
              <a:t>and brackets</a:t>
            </a:r>
          </a:p>
          <a:p>
            <a:pPr indent="-304747" lvl="0" marL="304747" marR="0" rtl="0" algn="l">
              <a:lnSpc>
                <a:spcPct val="105000"/>
              </a:lnSpc>
              <a:spcBef>
                <a:spcPts val="90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Using </a:t>
            </a:r>
            <a:r>
              <a:rPr b="1" i="0" lang="en-US" sz="3400" u="none" cap="none" strike="noStrike">
                <a:solidFill>
                  <a:srgbClr val="EEBA72"/>
                </a:solidFill>
                <a:latin typeface="Consolas"/>
                <a:ea typeface="Consolas"/>
                <a:cs typeface="Consolas"/>
                <a:sym typeface="Consolas"/>
              </a:rPr>
              <a:t>BETWEEN</a:t>
            </a:r>
            <a:r>
              <a:rPr b="0" i="0" lang="en-US" sz="3400" u="none" cap="none" strike="noStrike">
                <a:solidFill>
                  <a:srgbClr val="EEBA72"/>
                </a:solidFill>
                <a:latin typeface="Calibri"/>
                <a:ea typeface="Calibri"/>
                <a:cs typeface="Calibri"/>
                <a:sym typeface="Calibri"/>
              </a:rPr>
              <a:t> </a:t>
            </a:r>
            <a:r>
              <a:rPr b="0" i="0" lang="en-US" sz="3400" u="none" cap="none" strike="noStrike">
                <a:solidFill>
                  <a:schemeClr val="lt1"/>
                </a:solidFill>
                <a:latin typeface="Calibri"/>
                <a:ea typeface="Calibri"/>
                <a:cs typeface="Calibri"/>
                <a:sym typeface="Calibri"/>
              </a:rPr>
              <a:t>operator to specify a range:</a:t>
            </a:r>
          </a:p>
          <a:p>
            <a:pPr indent="-304747" lvl="0" marL="304747" marR="0" rtl="0" algn="l">
              <a:lnSpc>
                <a:spcPct val="105000"/>
              </a:lnSpc>
              <a:spcBef>
                <a:spcPts val="90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Using </a:t>
            </a:r>
            <a:r>
              <a:rPr b="1" i="0" lang="en-US" sz="3400" u="none" cap="none" strike="noStrike">
                <a:solidFill>
                  <a:srgbClr val="EEBA72"/>
                </a:solidFill>
                <a:latin typeface="Consolas"/>
                <a:ea typeface="Consolas"/>
                <a:cs typeface="Consolas"/>
                <a:sym typeface="Consolas"/>
              </a:rPr>
              <a:t>IN</a:t>
            </a:r>
            <a:r>
              <a:rPr b="0" i="0" lang="en-US" sz="3400" u="none" cap="none" strike="noStrike">
                <a:solidFill>
                  <a:schemeClr val="lt1"/>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a:t>
            </a:r>
            <a:r>
              <a:rPr b="0" i="0" lang="en-US" sz="3400" u="none" cap="none" strike="noStrike">
                <a:solidFill>
                  <a:schemeClr val="lt1"/>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NOT</a:t>
            </a:r>
            <a:r>
              <a:rPr b="0" i="0" lang="en-US" sz="3400" u="none" cap="none" strike="noStrike">
                <a:solidFill>
                  <a:schemeClr val="lt1"/>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IN </a:t>
            </a:r>
            <a:r>
              <a:rPr b="0" i="0" lang="en-US" sz="3400" u="none" cap="none" strike="noStrike">
                <a:solidFill>
                  <a:schemeClr val="lt1"/>
                </a:solidFill>
                <a:latin typeface="Calibri"/>
                <a:ea typeface="Calibri"/>
                <a:cs typeface="Calibri"/>
                <a:sym typeface="Calibri"/>
              </a:rPr>
              <a:t>to specify a set of values:</a:t>
            </a:r>
          </a:p>
        </p:txBody>
      </p:sp>
      <p:sp>
        <p:nvSpPr>
          <p:cNvPr id="446" name="Shape 446"/>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47" name="Shape 447"/>
          <p:cNvSpPr/>
          <p:nvPr/>
        </p:nvSpPr>
        <p:spPr>
          <a:xfrm>
            <a:off x="1522412" y="3588603"/>
            <a:ext cx="9144000"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LastName, Salary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Salary </a:t>
            </a:r>
            <a:r>
              <a:rPr b="1" lang="en-US" sz="2400">
                <a:solidFill>
                  <a:schemeClr val="accent1"/>
                </a:solidFill>
                <a:latin typeface="Consolas"/>
                <a:ea typeface="Consolas"/>
                <a:cs typeface="Consolas"/>
                <a:sym typeface="Consolas"/>
              </a:rPr>
              <a:t>BETWEEN</a:t>
            </a:r>
            <a:r>
              <a:rPr b="1" lang="en-US" sz="2400">
                <a:solidFill>
                  <a:srgbClr val="FBEEDC"/>
                </a:solidFill>
                <a:latin typeface="Consolas"/>
                <a:ea typeface="Consolas"/>
                <a:cs typeface="Consolas"/>
                <a:sym typeface="Consolas"/>
              </a:rPr>
              <a:t> 20000 </a:t>
            </a:r>
            <a:r>
              <a:rPr b="1" lang="en-US" sz="2400">
                <a:solidFill>
                  <a:schemeClr val="accent1"/>
                </a:solidFill>
                <a:latin typeface="Consolas"/>
                <a:ea typeface="Consolas"/>
                <a:cs typeface="Consolas"/>
                <a:sym typeface="Consolas"/>
              </a:rPr>
              <a:t>AND</a:t>
            </a:r>
            <a:r>
              <a:rPr b="1" lang="en-US" sz="2400">
                <a:solidFill>
                  <a:srgbClr val="FBEEDC"/>
                </a:solidFill>
                <a:latin typeface="Consolas"/>
                <a:ea typeface="Consolas"/>
                <a:cs typeface="Consolas"/>
                <a:sym typeface="Consolas"/>
              </a:rPr>
              <a:t> 22000</a:t>
            </a:r>
          </a:p>
        </p:txBody>
      </p:sp>
      <p:sp>
        <p:nvSpPr>
          <p:cNvPr id="448" name="Shape 448"/>
          <p:cNvSpPr/>
          <p:nvPr/>
        </p:nvSpPr>
        <p:spPr>
          <a:xfrm>
            <a:off x="1522412" y="5341203"/>
            <a:ext cx="9144000"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FirstName, LastName, ManagerID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ManagerID </a:t>
            </a:r>
            <a:r>
              <a:rPr b="1" lang="en-US" sz="2400">
                <a:solidFill>
                  <a:schemeClr val="accent1"/>
                </a:solidFill>
                <a:latin typeface="Consolas"/>
                <a:ea typeface="Consolas"/>
                <a:cs typeface="Consolas"/>
                <a:sym typeface="Consolas"/>
              </a:rPr>
              <a:t>IN</a:t>
            </a:r>
            <a:r>
              <a:rPr b="1" lang="en-US" sz="2400">
                <a:solidFill>
                  <a:srgbClr val="FBEEDC"/>
                </a:solidFill>
                <a:latin typeface="Consolas"/>
                <a:ea typeface="Consolas"/>
                <a:cs typeface="Consolas"/>
                <a:sym typeface="Consolas"/>
              </a:rPr>
              <a:t> (109, 3, 16)</a:t>
            </a:r>
          </a:p>
        </p:txBody>
      </p:sp>
      <p:sp>
        <p:nvSpPr>
          <p:cNvPr id="449" name="Shape 449"/>
          <p:cNvSpPr/>
          <p:nvPr/>
        </p:nvSpPr>
        <p:spPr>
          <a:xfrm>
            <a:off x="1522412" y="1836003"/>
            <a:ext cx="9144000"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LastName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a:t>
            </a:r>
            <a:r>
              <a:rPr b="1" lang="en-US" sz="2400">
                <a:solidFill>
                  <a:srgbClr val="EEBA72"/>
                </a:solidFill>
                <a:latin typeface="Consolas"/>
                <a:ea typeface="Consolas"/>
                <a:cs typeface="Consolas"/>
                <a:sym typeface="Consolas"/>
              </a:rPr>
              <a:t>NOT</a:t>
            </a:r>
            <a:r>
              <a:rPr b="1" lang="en-US" sz="2400">
                <a:solidFill>
                  <a:srgbClr val="FBEEDC"/>
                </a:solidFill>
                <a:latin typeface="Consolas"/>
                <a:ea typeface="Consolas"/>
                <a:cs typeface="Consolas"/>
                <a:sym typeface="Consolas"/>
              </a:rPr>
              <a:t> </a:t>
            </a:r>
            <a:r>
              <a:rPr b="1" lang="en-US" sz="2400">
                <a:solidFill>
                  <a:srgbClr val="EEBA72"/>
                </a:solidFill>
                <a:latin typeface="Consolas"/>
                <a:ea typeface="Consolas"/>
                <a:cs typeface="Consolas"/>
                <a:sym typeface="Consolas"/>
              </a:rPr>
              <a:t>(</a:t>
            </a:r>
            <a:r>
              <a:rPr b="1" lang="en-US" sz="2400">
                <a:solidFill>
                  <a:srgbClr val="FBEEDC"/>
                </a:solidFill>
                <a:latin typeface="Consolas"/>
                <a:ea typeface="Consolas"/>
                <a:cs typeface="Consolas"/>
                <a:sym typeface="Consolas"/>
              </a:rPr>
              <a:t>ManagerID = 3 </a:t>
            </a:r>
            <a:r>
              <a:rPr b="1" lang="en-US" sz="2400">
                <a:solidFill>
                  <a:srgbClr val="EEBA72"/>
                </a:solidFill>
                <a:latin typeface="Consolas"/>
                <a:ea typeface="Consolas"/>
                <a:cs typeface="Consolas"/>
                <a:sym typeface="Consolas"/>
              </a:rPr>
              <a:t>OR</a:t>
            </a:r>
            <a:r>
              <a:rPr b="1" lang="en-US" sz="2400">
                <a:solidFill>
                  <a:srgbClr val="FBEEDC"/>
                </a:solidFill>
                <a:latin typeface="Consolas"/>
                <a:ea typeface="Consolas"/>
                <a:cs typeface="Consolas"/>
                <a:sym typeface="Consolas"/>
              </a:rPr>
              <a:t> ManagerID = 4</a:t>
            </a:r>
            <a:r>
              <a:rPr b="1" lang="en-US" sz="2400">
                <a:solidFill>
                  <a:srgbClr val="EEBA72"/>
                </a:solidFill>
                <a:latin typeface="Consolas"/>
                <a:ea typeface="Consolas"/>
                <a:cs typeface="Consolas"/>
                <a:sym typeface="Consolas"/>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idx="1" type="body"/>
          </p:nvPr>
        </p:nvSpPr>
        <p:spPr>
          <a:xfrm>
            <a:off x="190413" y="1066800"/>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1" i="0" lang="en-US" sz="3200" u="none" cap="none" strike="noStrike">
                <a:solidFill>
                  <a:srgbClr val="EEBA72"/>
                </a:solidFill>
                <a:latin typeface="Consolas"/>
                <a:ea typeface="Consolas"/>
                <a:cs typeface="Consolas"/>
                <a:sym typeface="Consolas"/>
              </a:rPr>
              <a:t>NULL</a:t>
            </a:r>
            <a:r>
              <a:rPr b="0" i="0" lang="en-US" sz="3200" u="none" cap="none" strike="noStrike">
                <a:solidFill>
                  <a:schemeClr val="lt1"/>
                </a:solidFill>
                <a:latin typeface="Calibri"/>
                <a:ea typeface="Calibri"/>
                <a:cs typeface="Calibri"/>
                <a:sym typeface="Calibri"/>
              </a:rPr>
              <a:t> is a special value that means missing value</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000" u="none" cap="none" strike="noStrike">
                <a:solidFill>
                  <a:schemeClr val="lt1"/>
                </a:solidFill>
                <a:latin typeface="Calibri"/>
                <a:ea typeface="Calibri"/>
                <a:cs typeface="Calibri"/>
                <a:sym typeface="Calibri"/>
              </a:rPr>
              <a:t>Not the same as </a:t>
            </a:r>
            <a:r>
              <a:rPr b="1" i="0" lang="en-US" sz="3000" u="none" cap="none" strike="noStrike">
                <a:solidFill>
                  <a:srgbClr val="EEBA72"/>
                </a:solidFill>
                <a:latin typeface="Consolas"/>
                <a:ea typeface="Consolas"/>
                <a:cs typeface="Consolas"/>
                <a:sym typeface="Consolas"/>
              </a:rPr>
              <a:t>0</a:t>
            </a:r>
            <a:r>
              <a:rPr b="0" i="0" lang="en-US" sz="3000" u="none" cap="none" strike="noStrike">
                <a:solidFill>
                  <a:schemeClr val="lt1"/>
                </a:solidFill>
                <a:latin typeface="Calibri"/>
                <a:ea typeface="Calibri"/>
                <a:cs typeface="Calibri"/>
                <a:sym typeface="Calibri"/>
              </a:rPr>
              <a:t> or a blank space</a:t>
            </a:r>
          </a:p>
          <a:p>
            <a:pPr indent="-304747" lvl="0"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Checking for </a:t>
            </a:r>
            <a:r>
              <a:rPr b="1" i="0" lang="en-US" sz="3200" u="none" cap="none" strike="noStrike">
                <a:solidFill>
                  <a:srgbClr val="EEBA72"/>
                </a:solidFill>
                <a:latin typeface="Consolas"/>
                <a:ea typeface="Consolas"/>
                <a:cs typeface="Consolas"/>
                <a:sym typeface="Consolas"/>
              </a:rPr>
              <a:t>NULL</a:t>
            </a:r>
            <a:r>
              <a:rPr b="0" i="0" lang="en-US" sz="3200" u="none" cap="none" strike="noStrike">
                <a:solidFill>
                  <a:srgbClr val="EEBA72"/>
                </a:solidFill>
                <a:latin typeface="Calibri"/>
                <a:ea typeface="Calibri"/>
                <a:cs typeface="Calibri"/>
                <a:sym typeface="Calibri"/>
              </a:rPr>
              <a:t> </a:t>
            </a:r>
            <a:r>
              <a:rPr b="0" i="0" lang="en-US" sz="3200" u="none" cap="none" strike="noStrike">
                <a:solidFill>
                  <a:schemeClr val="lt1"/>
                </a:solidFill>
                <a:latin typeface="Calibri"/>
                <a:ea typeface="Calibri"/>
                <a:cs typeface="Calibri"/>
                <a:sym typeface="Calibri"/>
              </a:rPr>
              <a:t>values</a:t>
            </a:r>
          </a:p>
        </p:txBody>
      </p:sp>
      <p:sp>
        <p:nvSpPr>
          <p:cNvPr id="456" name="Shape 456"/>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Comparing with </a:t>
            </a:r>
            <a:r>
              <a:rPr b="1" i="0" lang="en-US" sz="4000" u="none" cap="none" strike="noStrike">
                <a:solidFill>
                  <a:srgbClr val="F3BE60"/>
                </a:solidFill>
                <a:latin typeface="Consolas"/>
                <a:ea typeface="Consolas"/>
                <a:cs typeface="Consolas"/>
                <a:sym typeface="Consolas"/>
              </a:rPr>
              <a:t>NULL</a:t>
            </a:r>
          </a:p>
        </p:txBody>
      </p:sp>
      <p:sp>
        <p:nvSpPr>
          <p:cNvPr id="457" name="Shape 457"/>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58" name="Shape 458"/>
          <p:cNvSpPr/>
          <p:nvPr/>
        </p:nvSpPr>
        <p:spPr>
          <a:xfrm>
            <a:off x="2439988" y="4525089"/>
            <a:ext cx="7235824"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LastName, ManagerId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ManagerId </a:t>
            </a:r>
            <a:r>
              <a:rPr b="1" lang="en-US" sz="2400">
                <a:solidFill>
                  <a:srgbClr val="EEBA72"/>
                </a:solidFill>
                <a:latin typeface="Consolas"/>
                <a:ea typeface="Consolas"/>
                <a:cs typeface="Consolas"/>
                <a:sym typeface="Consolas"/>
              </a:rPr>
              <a:t>IS NULL</a:t>
            </a:r>
          </a:p>
        </p:txBody>
      </p:sp>
      <p:sp>
        <p:nvSpPr>
          <p:cNvPr id="459" name="Shape 459"/>
          <p:cNvSpPr/>
          <p:nvPr/>
        </p:nvSpPr>
        <p:spPr>
          <a:xfrm>
            <a:off x="2439988" y="5569803"/>
            <a:ext cx="7235824"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LastName, ManagerId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ManagerId </a:t>
            </a:r>
            <a:r>
              <a:rPr b="1" lang="en-US" sz="2400">
                <a:solidFill>
                  <a:srgbClr val="EEBA72"/>
                </a:solidFill>
                <a:latin typeface="Consolas"/>
                <a:ea typeface="Consolas"/>
                <a:cs typeface="Consolas"/>
                <a:sym typeface="Consolas"/>
              </a:rPr>
              <a:t>IS NOT NULL</a:t>
            </a:r>
          </a:p>
        </p:txBody>
      </p:sp>
      <p:sp>
        <p:nvSpPr>
          <p:cNvPr id="460" name="Shape 460"/>
          <p:cNvSpPr/>
          <p:nvPr/>
        </p:nvSpPr>
        <p:spPr>
          <a:xfrm>
            <a:off x="2439988" y="3207603"/>
            <a:ext cx="7235824" cy="830997"/>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SELECT LastName, ManagerId FROM Employees</a:t>
            </a:r>
          </a:p>
          <a:p>
            <a:pPr indent="0" lvl="0" marL="0" marR="0" rtl="0" algn="l">
              <a:spcBef>
                <a:spcPts val="0"/>
              </a:spcBef>
              <a:buSzPct val="25000"/>
              <a:buNone/>
            </a:pPr>
            <a:r>
              <a:rPr b="1" lang="en-US" sz="2400">
                <a:solidFill>
                  <a:srgbClr val="FBEEDC"/>
                </a:solidFill>
                <a:latin typeface="Consolas"/>
                <a:ea typeface="Consolas"/>
                <a:cs typeface="Consolas"/>
                <a:sym typeface="Consolas"/>
              </a:rPr>
              <a:t>WHERE ManagerId = </a:t>
            </a:r>
            <a:r>
              <a:rPr b="1" lang="en-US" sz="2400">
                <a:solidFill>
                  <a:schemeClr val="accent1"/>
                </a:solidFill>
                <a:latin typeface="Consolas"/>
                <a:ea typeface="Consolas"/>
                <a:cs typeface="Consolas"/>
                <a:sym typeface="Consolas"/>
              </a:rPr>
              <a:t>NULL</a:t>
            </a:r>
          </a:p>
        </p:txBody>
      </p:sp>
      <p:sp>
        <p:nvSpPr>
          <p:cNvPr id="461" name="Shape 461"/>
          <p:cNvSpPr/>
          <p:nvPr/>
        </p:nvSpPr>
        <p:spPr>
          <a:xfrm>
            <a:off x="5332412" y="2413383"/>
            <a:ext cx="4800600" cy="598855"/>
          </a:xfrm>
          <a:prstGeom prst="wedgeRoundRectCallout">
            <a:avLst>
              <a:gd fmla="val -48341" name="adj1"/>
              <a:gd fmla="val 156002"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This is always false!</a:t>
            </a:r>
          </a:p>
        </p:txBody>
      </p:sp>
      <p:sp>
        <p:nvSpPr>
          <p:cNvPr id="462" name="Shape 462"/>
          <p:cNvSpPr/>
          <p:nvPr/>
        </p:nvSpPr>
        <p:spPr>
          <a:xfrm>
            <a:off x="8761412" y="3623101"/>
            <a:ext cx="747600" cy="747600"/>
          </a:xfrm>
          <a:prstGeom prst="noSmoking">
            <a:avLst>
              <a:gd fmla="val 18750" name="adj"/>
            </a:avLst>
          </a:prstGeom>
          <a:solidFill>
            <a:srgbClr val="FF0000"/>
          </a:solidFill>
          <a:ln cap="flat" cmpd="sng" w="1270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descr="http://zaachi.blog.zive.cz/files/2008/09/sorting.jpg" id="468" name="Shape 468"/>
          <p:cNvPicPr preferRelativeResize="0"/>
          <p:nvPr/>
        </p:nvPicPr>
        <p:blipFill rotWithShape="1">
          <a:blip r:embed="rId3">
            <a:alphaModFix/>
          </a:blip>
          <a:srcRect b="0" l="0" r="0" t="0"/>
          <a:stretch/>
        </p:blipFill>
        <p:spPr>
          <a:xfrm>
            <a:off x="7604344" y="533400"/>
            <a:ext cx="1625600" cy="1219200"/>
          </a:xfrm>
          <a:prstGeom prst="roundRect">
            <a:avLst>
              <a:gd fmla="val 6420" name="adj"/>
            </a:avLst>
          </a:prstGeom>
          <a:solidFill>
            <a:srgbClr val="ECECEC"/>
          </a:solidFill>
          <a:ln>
            <a:noFill/>
          </a:ln>
          <a:effectLst>
            <a:reflection blurRad="0" dir="5400000" dist="5000" endA="0" endPos="28000" fadeDir="5400000" kx="0" rotWithShape="0" algn="bl" stA="38000" stPos="0" sy="-100000" ky="0"/>
          </a:effectLst>
        </p:spPr>
      </p:pic>
      <p:sp>
        <p:nvSpPr>
          <p:cNvPr id="469" name="Shape 469"/>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Sorting with ORDER BY</a:t>
            </a:r>
          </a:p>
        </p:txBody>
      </p:sp>
      <p:sp>
        <p:nvSpPr>
          <p:cNvPr id="470" name="Shape 470"/>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Sort rows with the </a:t>
            </a:r>
            <a:r>
              <a:rPr b="1" i="0" lang="en-US" sz="3400" u="none" cap="none" strike="noStrike">
                <a:solidFill>
                  <a:srgbClr val="EEBA72"/>
                </a:solidFill>
                <a:latin typeface="Consolas"/>
                <a:ea typeface="Consolas"/>
                <a:cs typeface="Consolas"/>
                <a:sym typeface="Consolas"/>
              </a:rPr>
              <a:t>ORDER</a:t>
            </a:r>
            <a:r>
              <a:rPr b="1" i="0" lang="en-US" sz="3400" u="none" cap="none" strike="noStrike">
                <a:solidFill>
                  <a:srgbClr val="EEBA72"/>
                </a:solidFill>
                <a:latin typeface="Calibri"/>
                <a:ea typeface="Calibri"/>
                <a:cs typeface="Calibri"/>
                <a:sym typeface="Calibri"/>
              </a:rPr>
              <a:t> </a:t>
            </a:r>
            <a:r>
              <a:rPr b="1" i="0" lang="en-US" sz="3400" u="none" cap="none" strike="noStrike">
                <a:solidFill>
                  <a:srgbClr val="EEBA72"/>
                </a:solidFill>
                <a:latin typeface="Consolas"/>
                <a:ea typeface="Consolas"/>
                <a:cs typeface="Consolas"/>
                <a:sym typeface="Consolas"/>
              </a:rPr>
              <a:t>BY</a:t>
            </a:r>
            <a:r>
              <a:rPr b="1" i="0" lang="en-US" sz="3400" u="none" cap="none" strike="noStrike">
                <a:solidFill>
                  <a:srgbClr val="EEBA72"/>
                </a:solidFill>
                <a:latin typeface="Calibri"/>
                <a:ea typeface="Calibri"/>
                <a:cs typeface="Calibri"/>
                <a:sym typeface="Calibri"/>
              </a:rPr>
              <a:t> </a:t>
            </a:r>
            <a:r>
              <a:rPr b="0" i="0" lang="en-US" sz="3400" u="none" cap="none" strike="noStrike">
                <a:solidFill>
                  <a:schemeClr val="lt1"/>
                </a:solidFill>
                <a:latin typeface="Calibri"/>
                <a:ea typeface="Calibri"/>
                <a:cs typeface="Calibri"/>
                <a:sym typeface="Calibri"/>
              </a:rPr>
              <a:t>clause</a:t>
            </a:r>
          </a:p>
          <a:p>
            <a:pPr indent="-241192" lvl="1" marL="609493" marR="0" rtl="0" algn="l">
              <a:lnSpc>
                <a:spcPct val="100000"/>
              </a:lnSpc>
              <a:spcBef>
                <a:spcPts val="1200"/>
              </a:spcBef>
              <a:spcAft>
                <a:spcPts val="0"/>
              </a:spcAft>
              <a:buClr>
                <a:schemeClr val="accent1"/>
              </a:buClr>
              <a:buSzPct val="80000"/>
              <a:buFont typeface="Noto Sans Symbols"/>
              <a:buChar char="▪"/>
            </a:pPr>
            <a:r>
              <a:rPr b="1" i="0" lang="en-US" sz="3200" u="none" cap="none" strike="noStrike">
                <a:solidFill>
                  <a:srgbClr val="EEBA72"/>
                </a:solidFill>
                <a:latin typeface="Consolas"/>
                <a:ea typeface="Consolas"/>
                <a:cs typeface="Consolas"/>
                <a:sym typeface="Consolas"/>
              </a:rPr>
              <a:t>ASC</a:t>
            </a:r>
            <a:r>
              <a:rPr b="0" i="0" lang="en-US" sz="3200" u="none" cap="none" strike="noStrike">
                <a:solidFill>
                  <a:schemeClr val="lt1"/>
                </a:solidFill>
                <a:latin typeface="Calibri"/>
                <a:ea typeface="Calibri"/>
                <a:cs typeface="Calibri"/>
                <a:sym typeface="Calibri"/>
              </a:rPr>
              <a:t>: ascending order, default</a:t>
            </a:r>
          </a:p>
          <a:p>
            <a:pPr indent="-241192" lvl="1" marL="609493" marR="0" rtl="0" algn="l">
              <a:lnSpc>
                <a:spcPct val="100000"/>
              </a:lnSpc>
              <a:spcBef>
                <a:spcPts val="1200"/>
              </a:spcBef>
              <a:spcAft>
                <a:spcPts val="0"/>
              </a:spcAft>
              <a:buClr>
                <a:schemeClr val="accent1"/>
              </a:buClr>
              <a:buSzPct val="80000"/>
              <a:buFont typeface="Noto Sans Symbols"/>
              <a:buChar char="▪"/>
            </a:pPr>
            <a:r>
              <a:rPr b="1" i="0" lang="en-US" sz="3200" u="none" cap="none" strike="noStrike">
                <a:solidFill>
                  <a:srgbClr val="EEBA72"/>
                </a:solidFill>
                <a:latin typeface="Consolas"/>
                <a:ea typeface="Consolas"/>
                <a:cs typeface="Consolas"/>
                <a:sym typeface="Consolas"/>
              </a:rPr>
              <a:t>DESC</a:t>
            </a:r>
            <a:r>
              <a:rPr b="0" i="0" lang="en-US" sz="3200" u="none" cap="none" strike="noStrike">
                <a:solidFill>
                  <a:schemeClr val="lt1"/>
                </a:solidFill>
                <a:latin typeface="Calibri"/>
                <a:ea typeface="Calibri"/>
                <a:cs typeface="Calibri"/>
                <a:sym typeface="Calibri"/>
              </a:rPr>
              <a:t>: descending order</a:t>
            </a:r>
          </a:p>
        </p:txBody>
      </p:sp>
      <p:sp>
        <p:nvSpPr>
          <p:cNvPr id="471" name="Shape 471"/>
          <p:cNvSpPr/>
          <p:nvPr/>
        </p:nvSpPr>
        <p:spPr>
          <a:xfrm>
            <a:off x="912812" y="3255075"/>
            <a:ext cx="5943600" cy="129266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  SELECT LastName, HireDate</a:t>
            </a:r>
          </a:p>
          <a:p>
            <a:pPr indent="0" lvl="0" marL="0" marR="0" rtl="0" algn="l">
              <a:spcBef>
                <a:spcPts val="0"/>
              </a:spcBef>
              <a:buSzPct val="25000"/>
              <a:buNone/>
            </a:pPr>
            <a:r>
              <a:rPr b="1" lang="en-US" sz="2600">
                <a:solidFill>
                  <a:srgbClr val="FBEEDC"/>
                </a:solidFill>
                <a:latin typeface="Consolas"/>
                <a:ea typeface="Consolas"/>
                <a:cs typeface="Consolas"/>
                <a:sym typeface="Consolas"/>
              </a:rPr>
              <a:t>    FROM Employees</a:t>
            </a:r>
          </a:p>
          <a:p>
            <a:pPr indent="0" lvl="0" marL="0" marR="0" rtl="0" algn="l">
              <a:spcBef>
                <a:spcPts val="0"/>
              </a:spcBef>
              <a:buSzPct val="25000"/>
              <a:buNone/>
            </a:pPr>
            <a:r>
              <a:rPr b="1" lang="en-US" sz="2600">
                <a:solidFill>
                  <a:srgbClr val="EEBA72"/>
                </a:solidFill>
                <a:latin typeface="Consolas"/>
                <a:ea typeface="Consolas"/>
                <a:cs typeface="Consolas"/>
                <a:sym typeface="Consolas"/>
              </a:rPr>
              <a:t>ORDER BY </a:t>
            </a:r>
            <a:r>
              <a:rPr b="1" lang="en-US" sz="2600">
                <a:solidFill>
                  <a:schemeClr val="lt2"/>
                </a:solidFill>
                <a:latin typeface="Consolas"/>
                <a:ea typeface="Consolas"/>
                <a:cs typeface="Consolas"/>
                <a:sym typeface="Consolas"/>
              </a:rPr>
              <a:t>HireDate</a:t>
            </a:r>
          </a:p>
        </p:txBody>
      </p:sp>
      <p:graphicFrame>
        <p:nvGraphicFramePr>
          <p:cNvPr id="472" name="Shape 472"/>
          <p:cNvGraphicFramePr/>
          <p:nvPr/>
        </p:nvGraphicFramePr>
        <p:xfrm>
          <a:off x="7615237" y="2189872"/>
          <a:ext cx="3000000" cy="3000000"/>
        </p:xfrm>
        <a:graphic>
          <a:graphicData uri="http://schemas.openxmlformats.org/drawingml/2006/table">
            <a:tbl>
              <a:tblPr>
                <a:noFill/>
                <a:tableStyleId>{593D38A8-0A3A-4599-8105-570CD5A77F97}</a:tableStyleId>
              </a:tblPr>
              <a:tblGrid>
                <a:gridCol w="1581150"/>
                <a:gridCol w="1622425"/>
              </a:tblGrid>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LastName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HireDate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Gilbert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1998-07-31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Brown</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1999-02-26</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Tamburello</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1999-12-12</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473" name="Shape 473"/>
          <p:cNvSpPr/>
          <p:nvPr/>
        </p:nvSpPr>
        <p:spPr>
          <a:xfrm>
            <a:off x="912812" y="4953000"/>
            <a:ext cx="5943600" cy="1292662"/>
          </a:xfrm>
          <a:prstGeom prst="rect">
            <a:avLst/>
          </a:prstGeom>
          <a:solidFill>
            <a:srgbClr val="D9D5C7">
              <a:alpha val="20000"/>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rgbClr val="FBEEDC"/>
                </a:solidFill>
                <a:latin typeface="Consolas"/>
                <a:ea typeface="Consolas"/>
                <a:cs typeface="Consolas"/>
                <a:sym typeface="Consolas"/>
              </a:rPr>
              <a:t>  SELECT LastName, HireDate</a:t>
            </a:r>
          </a:p>
          <a:p>
            <a:pPr indent="0" lvl="0" marL="0" marR="0" rtl="0" algn="l">
              <a:spcBef>
                <a:spcPts val="0"/>
              </a:spcBef>
              <a:buSzPct val="25000"/>
              <a:buNone/>
            </a:pPr>
            <a:r>
              <a:rPr b="1" lang="en-US" sz="2600">
                <a:solidFill>
                  <a:srgbClr val="FBEEDC"/>
                </a:solidFill>
                <a:latin typeface="Consolas"/>
                <a:ea typeface="Consolas"/>
                <a:cs typeface="Consolas"/>
                <a:sym typeface="Consolas"/>
              </a:rPr>
              <a:t>    FROM Employees</a:t>
            </a:r>
          </a:p>
          <a:p>
            <a:pPr indent="0" lvl="0" marL="0" marR="0" rtl="0" algn="l">
              <a:spcBef>
                <a:spcPts val="0"/>
              </a:spcBef>
              <a:buSzPct val="25000"/>
              <a:buNone/>
            </a:pPr>
            <a:r>
              <a:rPr b="1" lang="en-US" sz="2600">
                <a:solidFill>
                  <a:srgbClr val="EEBA72"/>
                </a:solidFill>
                <a:latin typeface="Consolas"/>
                <a:ea typeface="Consolas"/>
                <a:cs typeface="Consolas"/>
                <a:sym typeface="Consolas"/>
              </a:rPr>
              <a:t>ORDER BY </a:t>
            </a:r>
            <a:r>
              <a:rPr b="1" lang="en-US" sz="2600">
                <a:solidFill>
                  <a:schemeClr val="lt2"/>
                </a:solidFill>
                <a:latin typeface="Consolas"/>
                <a:ea typeface="Consolas"/>
                <a:cs typeface="Consolas"/>
                <a:sym typeface="Consolas"/>
              </a:rPr>
              <a:t>HireDate</a:t>
            </a:r>
            <a:r>
              <a:rPr b="1" lang="en-US" sz="2600">
                <a:solidFill>
                  <a:srgbClr val="EEBA72"/>
                </a:solidFill>
                <a:latin typeface="Consolas"/>
                <a:ea typeface="Consolas"/>
                <a:cs typeface="Consolas"/>
                <a:sym typeface="Consolas"/>
              </a:rPr>
              <a:t> DESC</a:t>
            </a:r>
          </a:p>
        </p:txBody>
      </p:sp>
      <p:graphicFrame>
        <p:nvGraphicFramePr>
          <p:cNvPr id="474" name="Shape 474"/>
          <p:cNvGraphicFramePr/>
          <p:nvPr/>
        </p:nvGraphicFramePr>
        <p:xfrm>
          <a:off x="7615237" y="4495800"/>
          <a:ext cx="3000000" cy="3000000"/>
        </p:xfrm>
        <a:graphic>
          <a:graphicData uri="http://schemas.openxmlformats.org/drawingml/2006/table">
            <a:tbl>
              <a:tblPr>
                <a:noFill/>
                <a:tableStyleId>{593D38A8-0A3A-4599-8105-570CD5A77F97}</a:tableStyleId>
              </a:tblPr>
              <a:tblGrid>
                <a:gridCol w="1581150"/>
                <a:gridCol w="1622425"/>
              </a:tblGrid>
              <a:tr h="4389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LastName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400" u="none" cap="none" strike="noStrike">
                          <a:solidFill>
                            <a:srgbClr val="EBFFD2"/>
                          </a:solidFill>
                          <a:latin typeface="Calibri"/>
                          <a:ea typeface="Calibri"/>
                          <a:cs typeface="Calibri"/>
                          <a:sym typeface="Calibri"/>
                        </a:rPr>
                        <a:t>HireDate</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solidFill>
                      <a:srgbClr val="C6BEAB">
                        <a:alpha val="49803"/>
                      </a:srgbClr>
                    </a:solidFill>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Valdez</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2005-07-01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Tsoflias</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2005-07-01</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Abbas</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2005-04-15</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r h="381000">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c>
                  <a:txBody>
                    <a:bodyPr>
                      <a:noAutofit/>
                    </a:bodyPr>
                    <a:lstStyle/>
                    <a:p>
                      <a:pPr indent="0" lvl="0" marL="0" marR="0" rtl="0" algn="l">
                        <a:lnSpc>
                          <a:spcPct val="95000"/>
                        </a:lnSpc>
                        <a:spcBef>
                          <a:spcPts val="0"/>
                        </a:spcBef>
                        <a:spcAft>
                          <a:spcPts val="0"/>
                        </a:spcAft>
                        <a:buClr>
                          <a:schemeClr val="lt1"/>
                        </a:buClr>
                        <a:buSzPct val="25000"/>
                        <a:buFont typeface="Calibri"/>
                        <a:buNone/>
                      </a:pPr>
                      <a:r>
                        <a:rPr b="1" i="0" lang="en-US" sz="2000" u="none" cap="none" strike="noStrike">
                          <a:solidFill>
                            <a:srgbClr val="EBFFD2"/>
                          </a:solidFill>
                          <a:latin typeface="Calibri"/>
                          <a:ea typeface="Calibri"/>
                          <a:cs typeface="Calibri"/>
                          <a:sym typeface="Calibri"/>
                        </a:rPr>
                        <a:t>…</a:t>
                      </a:r>
                    </a:p>
                  </a:txBody>
                  <a:tcPr marT="45725" marB="45725" marR="91450" marL="91450">
                    <a:lnL cap="flat" cmpd="sng" w="28575">
                      <a:solidFill>
                        <a:srgbClr val="ECE9E2"/>
                      </a:solidFill>
                      <a:prstDash val="solid"/>
                      <a:round/>
                      <a:headEnd len="med" w="med" type="none"/>
                      <a:tailEnd len="med" w="med" type="none"/>
                    </a:lnL>
                    <a:lnR cap="flat" cmpd="sng" w="28575">
                      <a:solidFill>
                        <a:srgbClr val="ECE9E2"/>
                      </a:solidFill>
                      <a:prstDash val="solid"/>
                      <a:round/>
                      <a:headEnd len="med" w="med" type="none"/>
                      <a:tailEnd len="med" w="med" type="none"/>
                    </a:lnR>
                    <a:lnT cap="flat" cmpd="sng" w="28575">
                      <a:solidFill>
                        <a:srgbClr val="ECE9E2"/>
                      </a:solidFill>
                      <a:prstDash val="solid"/>
                      <a:round/>
                      <a:headEnd len="med" w="med" type="none"/>
                      <a:tailEnd len="med" w="med" type="none"/>
                    </a:lnT>
                    <a:lnB cap="flat" cmpd="sng" w="28575">
                      <a:solidFill>
                        <a:srgbClr val="ECE9E2"/>
                      </a:solidFill>
                      <a:prstDash val="solid"/>
                      <a:round/>
                      <a:headEnd len="med" w="med" type="none"/>
                      <a:tailEnd len="med" w="med" type="none"/>
                    </a:lnB>
                  </a:tcPr>
                </a:tc>
              </a:tr>
            </a:tbl>
          </a:graphicData>
        </a:graphic>
      </p:graphicFrame>
      <p:sp>
        <p:nvSpPr>
          <p:cNvPr id="475" name="Shape 475"/>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912813" y="4953000"/>
            <a:ext cx="10363200" cy="8205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lang="en-US"/>
              <a:t>Deleting</a:t>
            </a:r>
            <a:r>
              <a:rPr b="1" i="0" lang="en-US" sz="5400" u="none" cap="none" strike="noStrike">
                <a:solidFill>
                  <a:srgbClr val="F3BE60"/>
                </a:solidFill>
                <a:latin typeface="Calibri"/>
                <a:ea typeface="Calibri"/>
                <a:cs typeface="Calibri"/>
                <a:sym typeface="Calibri"/>
              </a:rPr>
              <a:t> Data</a:t>
            </a:r>
          </a:p>
        </p:txBody>
      </p:sp>
      <p:sp>
        <p:nvSpPr>
          <p:cNvPr id="481" name="Shape 481"/>
          <p:cNvSpPr txBox="1"/>
          <p:nvPr>
            <p:ph idx="1" type="body"/>
          </p:nvPr>
        </p:nvSpPr>
        <p:spPr>
          <a:xfrm>
            <a:off x="912813" y="5754968"/>
            <a:ext cx="10363200" cy="719100"/>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Using SQL </a:t>
            </a:r>
            <a:r>
              <a:rPr lang="en-US"/>
              <a:t>DELETE</a:t>
            </a:r>
          </a:p>
        </p:txBody>
      </p:sp>
      <p:pic>
        <p:nvPicPr>
          <p:cNvPr descr="http://computertrainingcenters.com/wp-content/uploads/2014/05/sql_icon_by_raisch-d3ax2ih.png" id="482" name="Shape 482"/>
          <p:cNvPicPr preferRelativeResize="0"/>
          <p:nvPr/>
        </p:nvPicPr>
        <p:blipFill rotWithShape="1">
          <a:blip r:embed="rId3">
            <a:alphaModFix/>
          </a:blip>
          <a:srcRect b="0" l="0" r="0" t="0"/>
          <a:stretch/>
        </p:blipFill>
        <p:spPr>
          <a:xfrm>
            <a:off x="3602884" y="1118870"/>
            <a:ext cx="4613564" cy="3955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idx="12" type="sldNum"/>
          </p:nvPr>
        </p:nvSpPr>
        <p:spPr>
          <a:xfrm>
            <a:off x="11566412" y="6525002"/>
            <a:ext cx="428700" cy="196500"/>
          </a:xfrm>
          <a:prstGeom prst="rect">
            <a:avLst/>
          </a:prstGeom>
        </p:spPr>
        <p:txBody>
          <a:bodyPr anchorCtr="0" anchor="ctr" bIns="36000" lIns="36000" rIns="36000" wrap="square" tIns="36000">
            <a:noAutofit/>
          </a:bodyPr>
          <a:lstStyle/>
          <a:p>
            <a:pPr lvl="0">
              <a:spcBef>
                <a:spcPts val="0"/>
              </a:spcBef>
              <a:buClr>
                <a:srgbClr val="000000"/>
              </a:buClr>
              <a:buSzPct val="25000"/>
              <a:buFont typeface="Arial"/>
              <a:buNone/>
            </a:pPr>
            <a:fld id="{00000000-1234-1234-1234-123412341234}" type="slidenum">
              <a:rPr lang="en-US"/>
              <a:t>‹#›</a:t>
            </a:fld>
          </a:p>
        </p:txBody>
      </p:sp>
      <p:sp>
        <p:nvSpPr>
          <p:cNvPr id="81" name="Shape 81"/>
          <p:cNvSpPr txBox="1"/>
          <p:nvPr>
            <p:ph idx="1" type="body"/>
          </p:nvPr>
        </p:nvSpPr>
        <p:spPr>
          <a:xfrm>
            <a:off x="190413" y="1151121"/>
            <a:ext cx="11804700" cy="5570400"/>
          </a:xfrm>
          <a:prstGeom prst="rect">
            <a:avLst/>
          </a:prstGeom>
        </p:spPr>
        <p:txBody>
          <a:bodyPr anchorCtr="0" anchor="t" bIns="91425" lIns="91425" rIns="91425" wrap="square" tIns="91425">
            <a:noAutofit/>
          </a:bodyPr>
          <a:lstStyle/>
          <a:p>
            <a:pPr indent="-228600" lvl="0" marL="457200" rtl="0">
              <a:spcBef>
                <a:spcPts val="0"/>
              </a:spcBef>
            </a:pPr>
            <a:r>
              <a:rPr lang="en-US"/>
              <a:t>Big Picture - Web</a:t>
            </a:r>
          </a:p>
          <a:p>
            <a:pPr indent="-228600" lvl="0" marL="457200" rtl="0">
              <a:spcBef>
                <a:spcPts val="0"/>
              </a:spcBef>
            </a:pPr>
            <a:r>
              <a:rPr lang="en-US"/>
              <a:t>Database</a:t>
            </a:r>
          </a:p>
          <a:p>
            <a:pPr indent="-228600" lvl="0" marL="457200" rtl="0">
              <a:spcBef>
                <a:spcPts val="0"/>
              </a:spcBef>
            </a:pPr>
            <a:r>
              <a:rPr lang="en-US"/>
              <a:t>SQL</a:t>
            </a:r>
          </a:p>
        </p:txBody>
      </p:sp>
      <p:sp>
        <p:nvSpPr>
          <p:cNvPr id="82" name="Shape 82"/>
          <p:cNvSpPr txBox="1"/>
          <p:nvPr>
            <p:ph type="title"/>
          </p:nvPr>
        </p:nvSpPr>
        <p:spPr>
          <a:xfrm>
            <a:off x="188815" y="40341"/>
            <a:ext cx="9577500" cy="1110900"/>
          </a:xfrm>
          <a:prstGeom prst="rect">
            <a:avLst/>
          </a:prstGeom>
        </p:spPr>
        <p:txBody>
          <a:bodyPr anchorCtr="0" anchor="ctr" bIns="91425" lIns="91425" rIns="91425" wrap="square" tIns="91425">
            <a:noAutofit/>
          </a:bodyPr>
          <a:lstStyle/>
          <a:p>
            <a:pPr lvl="0">
              <a:spcBef>
                <a:spcPts val="0"/>
              </a:spcBef>
              <a:buNone/>
            </a:pPr>
            <a:r>
              <a:rPr lang="en-US"/>
              <a:t>CheckList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Deleting specific rows from a table</a:t>
            </a:r>
          </a:p>
          <a:p>
            <a:pPr indent="-304747" lvl="0" marL="304747" marR="0" rtl="0" algn="l">
              <a:lnSpc>
                <a:spcPct val="100000"/>
              </a:lnSpc>
              <a:spcBef>
                <a:spcPts val="10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Note: Don’t forget the </a:t>
            </a:r>
            <a:r>
              <a:rPr b="1" i="0" lang="en-US" sz="3400" u="none" cap="none" strike="noStrike">
                <a:solidFill>
                  <a:srgbClr val="EEBA72"/>
                </a:solidFill>
                <a:latin typeface="Consolas"/>
                <a:ea typeface="Consolas"/>
                <a:cs typeface="Consolas"/>
                <a:sym typeface="Consolas"/>
              </a:rPr>
              <a:t>WHERE</a:t>
            </a:r>
            <a:r>
              <a:rPr b="0" i="0" lang="en-US" sz="3400" u="none" cap="none" strike="noStrike">
                <a:solidFill>
                  <a:schemeClr val="lt1"/>
                </a:solidFill>
                <a:latin typeface="Calibri"/>
                <a:ea typeface="Calibri"/>
                <a:cs typeface="Calibri"/>
                <a:sym typeface="Calibri"/>
              </a:rPr>
              <a:t> clause!</a:t>
            </a:r>
          </a:p>
          <a:p>
            <a:pPr indent="-304747" lvl="0" marL="304747" marR="0" rtl="0" algn="l">
              <a:lnSpc>
                <a:spcPct val="100000"/>
              </a:lnSpc>
              <a:spcBef>
                <a:spcPts val="54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Delete all rows from a table (works faster than </a:t>
            </a:r>
            <a:r>
              <a:rPr b="1" i="0" lang="en-US" sz="3400" u="none" cap="none" strike="noStrike">
                <a:solidFill>
                  <a:srgbClr val="EEBA72"/>
                </a:solidFill>
                <a:latin typeface="Consolas"/>
                <a:ea typeface="Consolas"/>
                <a:cs typeface="Consolas"/>
                <a:sym typeface="Consolas"/>
              </a:rPr>
              <a:t>DELETE)</a:t>
            </a:r>
          </a:p>
        </p:txBody>
      </p:sp>
      <p:sp>
        <p:nvSpPr>
          <p:cNvPr id="488" name="Shape 488"/>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Deleting Data</a:t>
            </a:r>
          </a:p>
        </p:txBody>
      </p:sp>
      <p:sp>
        <p:nvSpPr>
          <p:cNvPr id="489" name="Shape 489"/>
          <p:cNvSpPr/>
          <p:nvPr/>
        </p:nvSpPr>
        <p:spPr>
          <a:xfrm>
            <a:off x="1979616" y="2098357"/>
            <a:ext cx="8229596" cy="492443"/>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DELETE</a:t>
            </a:r>
            <a:r>
              <a:rPr b="1" lang="en-US" sz="2600">
                <a:solidFill>
                  <a:srgbClr val="FBEEDC"/>
                </a:solidFill>
                <a:latin typeface="Consolas"/>
                <a:ea typeface="Consolas"/>
                <a:cs typeface="Consolas"/>
                <a:sym typeface="Consolas"/>
              </a:rPr>
              <a:t> FROM Employees WHERE EmployeeID = 1</a:t>
            </a:r>
          </a:p>
        </p:txBody>
      </p:sp>
      <p:sp>
        <p:nvSpPr>
          <p:cNvPr id="490" name="Shape 490"/>
          <p:cNvSpPr/>
          <p:nvPr/>
        </p:nvSpPr>
        <p:spPr>
          <a:xfrm>
            <a:off x="1979616" y="5334000"/>
            <a:ext cx="8229596" cy="492443"/>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600">
                <a:solidFill>
                  <a:schemeClr val="accent1"/>
                </a:solidFill>
                <a:latin typeface="Consolas"/>
                <a:ea typeface="Consolas"/>
                <a:cs typeface="Consolas"/>
                <a:sym typeface="Consolas"/>
              </a:rPr>
              <a:t>TRUNCATE</a:t>
            </a:r>
            <a:r>
              <a:rPr b="1" lang="en-US" sz="2600">
                <a:solidFill>
                  <a:srgbClr val="FBEEDC"/>
                </a:solidFill>
                <a:latin typeface="Consolas"/>
                <a:ea typeface="Consolas"/>
                <a:cs typeface="Consolas"/>
                <a:sym typeface="Consolas"/>
              </a:rPr>
              <a:t> TABLE Users</a:t>
            </a:r>
          </a:p>
        </p:txBody>
      </p:sp>
      <p:sp>
        <p:nvSpPr>
          <p:cNvPr id="491" name="Shape 491"/>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492" name="Shape 492"/>
          <p:cNvSpPr/>
          <p:nvPr/>
        </p:nvSpPr>
        <p:spPr>
          <a:xfrm>
            <a:off x="8265879" y="2773613"/>
            <a:ext cx="2705333" cy="679926"/>
          </a:xfrm>
          <a:prstGeom prst="wedgeRoundRectCallout">
            <a:avLst>
              <a:gd fmla="val -35526" name="adj1"/>
              <a:gd fmla="val -86572"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Condition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1446212" y="4648200"/>
            <a:ext cx="8938472"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Using MySQL and PHP</a:t>
            </a:r>
          </a:p>
        </p:txBody>
      </p:sp>
      <p:sp>
        <p:nvSpPr>
          <p:cNvPr id="499" name="Shape 499"/>
          <p:cNvSpPr txBox="1"/>
          <p:nvPr>
            <p:ph idx="1" type="body"/>
          </p:nvPr>
        </p:nvSpPr>
        <p:spPr>
          <a:xfrm>
            <a:off x="1446212" y="5602568"/>
            <a:ext cx="8938472" cy="688256"/>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Connect and Run Queries</a:t>
            </a:r>
          </a:p>
        </p:txBody>
      </p:sp>
      <p:pic>
        <p:nvPicPr>
          <p:cNvPr descr="http://www.msmnet.com/images/services_data.jpg" id="500" name="Shape 500"/>
          <p:cNvPicPr preferRelativeResize="0"/>
          <p:nvPr/>
        </p:nvPicPr>
        <p:blipFill rotWithShape="1">
          <a:blip r:embed="rId3">
            <a:alphaModFix/>
          </a:blip>
          <a:srcRect b="0" l="0" r="0" t="0"/>
          <a:stretch/>
        </p:blipFill>
        <p:spPr>
          <a:xfrm>
            <a:off x="5332412" y="2057400"/>
            <a:ext cx="1390650" cy="1714500"/>
          </a:xfrm>
          <a:prstGeom prst="roundRect">
            <a:avLst>
              <a:gd fmla="val 5816" name="adj"/>
            </a:avLst>
          </a:prstGeom>
          <a:solidFill>
            <a:srgbClr val="ECECEC"/>
          </a:solidFill>
          <a:ln>
            <a:noFill/>
          </a:ln>
        </p:spPr>
      </p:pic>
      <p:pic>
        <p:nvPicPr>
          <p:cNvPr descr="http://mareisac.com/data.jpg" id="501" name="Shape 501"/>
          <p:cNvPicPr preferRelativeResize="0"/>
          <p:nvPr/>
        </p:nvPicPr>
        <p:blipFill rotWithShape="1">
          <a:blip r:embed="rId4">
            <a:alphaModFix/>
          </a:blip>
          <a:srcRect b="0" l="0" r="0" t="0"/>
          <a:stretch/>
        </p:blipFill>
        <p:spPr>
          <a:xfrm>
            <a:off x="2360612" y="1676400"/>
            <a:ext cx="2400300" cy="2431232"/>
          </a:xfrm>
          <a:prstGeom prst="roundRect">
            <a:avLst>
              <a:gd fmla="val 5816" name="adj"/>
            </a:avLst>
          </a:prstGeom>
          <a:solidFill>
            <a:srgbClr val="ECECEC"/>
          </a:solidFill>
          <a:ln>
            <a:noFill/>
          </a:ln>
        </p:spPr>
      </p:pic>
      <p:pic>
        <p:nvPicPr>
          <p:cNvPr id="502" name="Shape 502"/>
          <p:cNvPicPr preferRelativeResize="0"/>
          <p:nvPr/>
        </p:nvPicPr>
        <p:blipFill rotWithShape="1">
          <a:blip r:embed="rId5">
            <a:alphaModFix/>
          </a:blip>
          <a:srcRect b="0" l="0" r="0" t="0"/>
          <a:stretch/>
        </p:blipFill>
        <p:spPr>
          <a:xfrm>
            <a:off x="7325071" y="2209800"/>
            <a:ext cx="2684121" cy="1422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Connect and Process Query</a:t>
            </a:r>
          </a:p>
        </p:txBody>
      </p:sp>
      <p:sp>
        <p:nvSpPr>
          <p:cNvPr id="508" name="Shape 508"/>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57188" lvl="0" marL="357188" marR="0" rtl="0" algn="l">
              <a:lnSpc>
                <a:spcPct val="100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We will use the </a:t>
            </a:r>
            <a:r>
              <a:rPr b="0" i="0" lang="en-US" sz="3400" u="none" cap="none" strike="noStrike">
                <a:solidFill>
                  <a:srgbClr val="F3BE60"/>
                </a:solidFill>
                <a:latin typeface="Calibri"/>
                <a:ea typeface="Calibri"/>
                <a:cs typeface="Calibri"/>
                <a:sym typeface="Calibri"/>
              </a:rPr>
              <a:t>PDO</a:t>
            </a:r>
            <a:r>
              <a:rPr b="0" i="0" lang="en-US" sz="3400" u="none" cap="none" strike="noStrike">
                <a:solidFill>
                  <a:schemeClr val="lt1"/>
                </a:solidFill>
                <a:latin typeface="Calibri"/>
                <a:ea typeface="Calibri"/>
                <a:cs typeface="Calibri"/>
                <a:sym typeface="Calibri"/>
              </a:rPr>
              <a:t> extension</a:t>
            </a:r>
          </a:p>
        </p:txBody>
      </p:sp>
      <p:sp>
        <p:nvSpPr>
          <p:cNvPr id="509" name="Shape 509"/>
          <p:cNvSpPr/>
          <p:nvPr/>
        </p:nvSpPr>
        <p:spPr>
          <a:xfrm>
            <a:off x="455612" y="1752600"/>
            <a:ext cx="11430000" cy="4708981"/>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500">
                <a:solidFill>
                  <a:srgbClr val="FBEEDC"/>
                </a:solidFill>
                <a:latin typeface="Consolas"/>
                <a:ea typeface="Consolas"/>
                <a:cs typeface="Consolas"/>
                <a:sym typeface="Consolas"/>
              </a:rPr>
              <a:t>try {</a:t>
            </a:r>
          </a:p>
          <a:p>
            <a:pPr indent="0" lvl="0" marL="0" marR="0" rtl="0" algn="l">
              <a:spcBef>
                <a:spcPts val="0"/>
              </a:spcBef>
              <a:buSzPct val="25000"/>
              <a:buNone/>
            </a:pPr>
            <a:r>
              <a:rPr b="1" lang="en-US" sz="2500">
                <a:solidFill>
                  <a:srgbClr val="FBEEDC"/>
                </a:solidFill>
                <a:latin typeface="Consolas"/>
                <a:ea typeface="Consolas"/>
                <a:cs typeface="Consolas"/>
                <a:sym typeface="Consolas"/>
              </a:rPr>
              <a:t>  $db = new </a:t>
            </a:r>
            <a:r>
              <a:rPr b="1" lang="en-US" sz="2500">
                <a:solidFill>
                  <a:srgbClr val="F3BE60"/>
                </a:solidFill>
                <a:latin typeface="Consolas"/>
                <a:ea typeface="Consolas"/>
                <a:cs typeface="Consolas"/>
                <a:sym typeface="Consolas"/>
              </a:rPr>
              <a:t>PDO</a:t>
            </a:r>
            <a:r>
              <a:rPr b="1" lang="en-US" sz="2500">
                <a:solidFill>
                  <a:srgbClr val="FBEEDC"/>
                </a:solidFill>
                <a:latin typeface="Consolas"/>
                <a:ea typeface="Consolas"/>
                <a:cs typeface="Consolas"/>
                <a:sym typeface="Consolas"/>
              </a:rPr>
              <a:t>('</a:t>
            </a:r>
            <a:r>
              <a:rPr b="1" lang="en-US" sz="2500">
                <a:solidFill>
                  <a:srgbClr val="F3BE60"/>
                </a:solidFill>
                <a:latin typeface="Consolas"/>
                <a:ea typeface="Consolas"/>
                <a:cs typeface="Consolas"/>
                <a:sym typeface="Consolas"/>
              </a:rPr>
              <a:t>mysql:host</a:t>
            </a:r>
            <a:r>
              <a:rPr b="1" lang="en-US" sz="2500">
                <a:solidFill>
                  <a:srgbClr val="FBEEDC"/>
                </a:solidFill>
                <a:latin typeface="Consolas"/>
                <a:ea typeface="Consolas"/>
                <a:cs typeface="Consolas"/>
                <a:sym typeface="Consolas"/>
              </a:rPr>
              <a:t>=localhost;dbname=softuni', $user, $pass);</a:t>
            </a:r>
          </a:p>
          <a:p>
            <a:pPr indent="0" lvl="0" marL="0" marR="0" rtl="0" algn="l">
              <a:spcBef>
                <a:spcPts val="0"/>
              </a:spcBef>
              <a:buSzPct val="25000"/>
              <a:buNone/>
            </a:pPr>
            <a:r>
              <a:rPr b="1" lang="en-US" sz="2500">
                <a:solidFill>
                  <a:srgbClr val="FBEEDC"/>
                </a:solidFill>
                <a:latin typeface="Consolas"/>
                <a:ea typeface="Consolas"/>
                <a:cs typeface="Consolas"/>
                <a:sym typeface="Consolas"/>
              </a:rPr>
              <a:t>  $result = $db-&gt;</a:t>
            </a:r>
            <a:r>
              <a:rPr b="1" lang="en-US" sz="2500">
                <a:solidFill>
                  <a:srgbClr val="F3BE60"/>
                </a:solidFill>
                <a:latin typeface="Consolas"/>
                <a:ea typeface="Consolas"/>
                <a:cs typeface="Consolas"/>
                <a:sym typeface="Consolas"/>
              </a:rPr>
              <a:t>query</a:t>
            </a:r>
            <a:r>
              <a:rPr b="1" lang="en-US" sz="2500">
                <a:solidFill>
                  <a:srgbClr val="FBEEDC"/>
                </a:solidFill>
                <a:latin typeface="Consolas"/>
                <a:ea typeface="Consolas"/>
                <a:cs typeface="Consolas"/>
                <a:sym typeface="Consolas"/>
              </a:rPr>
              <a:t>('SELECT * FROM Users', PDO::FETCH_ASSOC);</a:t>
            </a:r>
          </a:p>
          <a:p>
            <a:pPr indent="0" lvl="0" marL="0" marR="0" rtl="0" algn="l">
              <a:spcBef>
                <a:spcPts val="0"/>
              </a:spcBef>
              <a:buSzPct val="25000"/>
              <a:buNone/>
            </a:pPr>
            <a:r>
              <a:rPr b="1" lang="en-US" sz="2500">
                <a:solidFill>
                  <a:srgbClr val="FBEEDC"/>
                </a:solidFill>
                <a:latin typeface="Consolas"/>
                <a:ea typeface="Consolas"/>
                <a:cs typeface="Consolas"/>
                <a:sym typeface="Consolas"/>
              </a:rPr>
              <a:t>  foreach ($result as $row) {</a:t>
            </a:r>
          </a:p>
          <a:p>
            <a:pPr indent="0" lvl="0" marL="0" marR="0" rtl="0" algn="l">
              <a:spcBef>
                <a:spcPts val="0"/>
              </a:spcBef>
              <a:buSzPct val="25000"/>
              <a:buNone/>
            </a:pPr>
            <a:r>
              <a:rPr b="1" lang="en-US" sz="2500">
                <a:solidFill>
                  <a:srgbClr val="FBEEDC"/>
                </a:solidFill>
                <a:latin typeface="Consolas"/>
                <a:ea typeface="Consolas"/>
                <a:cs typeface="Consolas"/>
                <a:sym typeface="Consolas"/>
              </a:rPr>
              <a:t>    print_r($row);</a:t>
            </a:r>
          </a:p>
          <a:p>
            <a:pPr indent="0" lvl="0" marL="0" marR="0" rtl="0" algn="l">
              <a:spcBef>
                <a:spcPts val="0"/>
              </a:spcBef>
              <a:buSzPct val="25000"/>
              <a:buNone/>
            </a:pPr>
            <a:r>
              <a:rPr b="1" lang="en-US" sz="2500">
                <a:solidFill>
                  <a:srgbClr val="FBEEDC"/>
                </a:solidFill>
                <a:latin typeface="Consolas"/>
                <a:ea typeface="Consolas"/>
                <a:cs typeface="Consolas"/>
                <a:sym typeface="Consolas"/>
              </a:rPr>
              <a:t>  }</a:t>
            </a:r>
          </a:p>
          <a:p>
            <a:pPr indent="0" lvl="0" marL="0" marR="0" rtl="0" algn="l">
              <a:spcBef>
                <a:spcPts val="0"/>
              </a:spcBef>
              <a:buSzPct val="25000"/>
              <a:buNone/>
            </a:pPr>
            <a:r>
              <a:rPr b="1" lang="en-US" sz="2500">
                <a:solidFill>
                  <a:srgbClr val="FBEEDC"/>
                </a:solidFill>
                <a:latin typeface="Consolas"/>
                <a:ea typeface="Consolas"/>
                <a:cs typeface="Consolas"/>
                <a:sym typeface="Consolas"/>
              </a:rPr>
              <a:t>  $result = </a:t>
            </a:r>
            <a:r>
              <a:rPr b="1" lang="en-US" sz="2500">
                <a:solidFill>
                  <a:srgbClr val="F3BE60"/>
                </a:solidFill>
                <a:latin typeface="Consolas"/>
                <a:ea typeface="Consolas"/>
                <a:cs typeface="Consolas"/>
                <a:sym typeface="Consolas"/>
              </a:rPr>
              <a:t>null</a:t>
            </a:r>
            <a:r>
              <a:rPr b="1" lang="en-US" sz="2500">
                <a:solidFill>
                  <a:srgbClr val="FBEEDC"/>
                </a:solidFill>
                <a:latin typeface="Consolas"/>
                <a:ea typeface="Consolas"/>
                <a:cs typeface="Consolas"/>
                <a:sym typeface="Consolas"/>
              </a:rPr>
              <a:t>;  </a:t>
            </a:r>
          </a:p>
          <a:p>
            <a:pPr indent="0" lvl="0" marL="0" marR="0" rtl="0" algn="l">
              <a:spcBef>
                <a:spcPts val="0"/>
              </a:spcBef>
              <a:buSzPct val="25000"/>
              <a:buNone/>
            </a:pPr>
            <a:r>
              <a:rPr b="1" lang="en-US" sz="2500">
                <a:solidFill>
                  <a:srgbClr val="FBEEDC"/>
                </a:solidFill>
                <a:latin typeface="Consolas"/>
                <a:ea typeface="Consolas"/>
                <a:cs typeface="Consolas"/>
                <a:sym typeface="Consolas"/>
              </a:rPr>
              <a:t>  $db = </a:t>
            </a:r>
            <a:r>
              <a:rPr b="1" lang="en-US" sz="2500">
                <a:solidFill>
                  <a:srgbClr val="F3BE60"/>
                </a:solidFill>
                <a:latin typeface="Consolas"/>
                <a:ea typeface="Consolas"/>
                <a:cs typeface="Consolas"/>
                <a:sym typeface="Consolas"/>
              </a:rPr>
              <a:t>null</a:t>
            </a:r>
            <a:r>
              <a:rPr b="1" lang="en-US" sz="2500">
                <a:solidFill>
                  <a:srgbClr val="FBEEDC"/>
                </a:solidFill>
                <a:latin typeface="Consolas"/>
                <a:ea typeface="Consolas"/>
                <a:cs typeface="Consolas"/>
                <a:sym typeface="Consolas"/>
              </a:rPr>
              <a:t>;</a:t>
            </a:r>
          </a:p>
          <a:p>
            <a:pPr indent="0" lvl="0" marL="0" marR="0" rtl="0" algn="l">
              <a:spcBef>
                <a:spcPts val="0"/>
              </a:spcBef>
              <a:buSzPct val="25000"/>
              <a:buNone/>
            </a:pPr>
            <a:r>
              <a:rPr b="1" lang="en-US" sz="2500">
                <a:solidFill>
                  <a:srgbClr val="FBEEDC"/>
                </a:solidFill>
                <a:latin typeface="Consolas"/>
                <a:ea typeface="Consolas"/>
                <a:cs typeface="Consolas"/>
                <a:sym typeface="Consolas"/>
              </a:rPr>
              <a:t>} catch (PDOException $e) {</a:t>
            </a:r>
          </a:p>
          <a:p>
            <a:pPr indent="0" lvl="0" marL="0" marR="0" rtl="0" algn="l">
              <a:spcBef>
                <a:spcPts val="0"/>
              </a:spcBef>
              <a:buSzPct val="25000"/>
              <a:buNone/>
            </a:pPr>
            <a:r>
              <a:rPr b="1" lang="en-US" sz="2500">
                <a:solidFill>
                  <a:srgbClr val="FBEEDC"/>
                </a:solidFill>
                <a:latin typeface="Consolas"/>
                <a:ea typeface="Consolas"/>
                <a:cs typeface="Consolas"/>
                <a:sym typeface="Consolas"/>
              </a:rPr>
              <a:t>    print "Error!: " . $e-&gt;getMessage() . "&lt;br/&gt;";</a:t>
            </a:r>
          </a:p>
          <a:p>
            <a:pPr indent="0" lvl="0" marL="0" marR="0" rtl="0" algn="l">
              <a:spcBef>
                <a:spcPts val="0"/>
              </a:spcBef>
              <a:buSzPct val="25000"/>
              <a:buNone/>
            </a:pPr>
            <a:r>
              <a:rPr b="1" lang="en-US" sz="2500">
                <a:solidFill>
                  <a:srgbClr val="FBEEDC"/>
                </a:solidFill>
                <a:latin typeface="Consolas"/>
                <a:ea typeface="Consolas"/>
                <a:cs typeface="Consolas"/>
                <a:sym typeface="Consolas"/>
              </a:rPr>
              <a:t>}</a:t>
            </a:r>
          </a:p>
        </p:txBody>
      </p:sp>
      <p:sp>
        <p:nvSpPr>
          <p:cNvPr id="510" name="Shape 510"/>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511" name="Shape 511"/>
          <p:cNvSpPr/>
          <p:nvPr/>
        </p:nvSpPr>
        <p:spPr>
          <a:xfrm>
            <a:off x="5294079" y="4343400"/>
            <a:ext cx="2705333" cy="793512"/>
          </a:xfrm>
          <a:prstGeom prst="wedgeRoundRectCallout">
            <a:avLst>
              <a:gd fmla="val -111224" name="adj1"/>
              <a:gd fmla="val 18512"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3BE60"/>
                </a:solidFill>
                <a:latin typeface="Calibri"/>
                <a:ea typeface="Calibri"/>
                <a:cs typeface="Calibri"/>
                <a:sym typeface="Calibri"/>
              </a:rPr>
              <a:t>Close</a:t>
            </a:r>
            <a:r>
              <a:rPr lang="en-US" sz="2800">
                <a:solidFill>
                  <a:schemeClr val="lt1"/>
                </a:solidFill>
                <a:latin typeface="Calibri"/>
                <a:ea typeface="Calibri"/>
                <a:cs typeface="Calibri"/>
                <a:sym typeface="Calibri"/>
              </a:rPr>
              <a:t> the connection</a:t>
            </a:r>
          </a:p>
        </p:txBody>
      </p:sp>
      <p:sp>
        <p:nvSpPr>
          <p:cNvPr id="512" name="Shape 512"/>
          <p:cNvSpPr/>
          <p:nvPr/>
        </p:nvSpPr>
        <p:spPr>
          <a:xfrm>
            <a:off x="8609012" y="3581400"/>
            <a:ext cx="2743200" cy="1219200"/>
          </a:xfrm>
          <a:prstGeom prst="wedgeRoundRectCallout">
            <a:avLst>
              <a:gd fmla="val 48057" name="adj1"/>
              <a:gd fmla="val -71075"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3BE60"/>
                </a:solidFill>
                <a:latin typeface="Calibri"/>
                <a:ea typeface="Calibri"/>
                <a:cs typeface="Calibri"/>
                <a:sym typeface="Calibri"/>
              </a:rPr>
              <a:t>query</a:t>
            </a:r>
            <a:r>
              <a:rPr lang="en-US" sz="2800">
                <a:solidFill>
                  <a:schemeClr val="lt1"/>
                </a:solidFill>
                <a:latin typeface="Calibri"/>
                <a:ea typeface="Calibri"/>
                <a:cs typeface="Calibri"/>
                <a:sym typeface="Calibri"/>
              </a:rPr>
              <a:t> method does not escape data</a:t>
            </a:r>
          </a:p>
        </p:txBody>
      </p:sp>
      <p:sp>
        <p:nvSpPr>
          <p:cNvPr id="513" name="Shape 513"/>
          <p:cNvSpPr/>
          <p:nvPr/>
        </p:nvSpPr>
        <p:spPr>
          <a:xfrm>
            <a:off x="5561012" y="6019800"/>
            <a:ext cx="3314933" cy="838200"/>
          </a:xfrm>
          <a:prstGeom prst="wedgeRoundRectCallout">
            <a:avLst>
              <a:gd fmla="val -61617" name="adj1"/>
              <a:gd fmla="val -57241"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3BE60"/>
                </a:solidFill>
                <a:latin typeface="Calibri"/>
                <a:ea typeface="Calibri"/>
                <a:cs typeface="Calibri"/>
                <a:sym typeface="Calibri"/>
              </a:rPr>
              <a:t>Default</a:t>
            </a:r>
            <a:r>
              <a:rPr lang="en-US" sz="2800">
                <a:solidFill>
                  <a:srgbClr val="FBEEDC"/>
                </a:solidFill>
                <a:latin typeface="Calibri"/>
                <a:ea typeface="Calibri"/>
                <a:cs typeface="Calibri"/>
                <a:sym typeface="Calibri"/>
              </a:rPr>
              <a:t> on error is exception</a:t>
            </a:r>
          </a:p>
        </p:txBody>
      </p:sp>
      <p:sp>
        <p:nvSpPr>
          <p:cNvPr id="514" name="Shape 514"/>
          <p:cNvSpPr/>
          <p:nvPr/>
        </p:nvSpPr>
        <p:spPr>
          <a:xfrm>
            <a:off x="836612" y="4511556"/>
            <a:ext cx="2667000" cy="746244"/>
          </a:xfrm>
          <a:prstGeom prst="roundRect">
            <a:avLst>
              <a:gd fmla="val 5385" name="adj"/>
            </a:avLst>
          </a:prstGeom>
          <a:noFill/>
          <a:ln cap="flat" cmpd="sng" w="57150">
            <a:solidFill>
              <a:srgbClr val="F3CD60"/>
            </a:solidFill>
            <a:prstDash val="dash"/>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1" sz="2800">
              <a:solidFill>
                <a:srgbClr val="FBEEDC"/>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Using Prepared Statement (SELECT)</a:t>
            </a:r>
          </a:p>
        </p:txBody>
      </p:sp>
      <p:sp>
        <p:nvSpPr>
          <p:cNvPr id="520" name="Shape 520"/>
          <p:cNvSpPr/>
          <p:nvPr/>
        </p:nvSpPr>
        <p:spPr>
          <a:xfrm>
            <a:off x="379412" y="1066800"/>
            <a:ext cx="11277600" cy="5478423"/>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500">
                <a:solidFill>
                  <a:srgbClr val="FBEEDC"/>
                </a:solidFill>
                <a:latin typeface="Consolas"/>
                <a:ea typeface="Consolas"/>
                <a:cs typeface="Consolas"/>
                <a:sym typeface="Consolas"/>
              </a:rPr>
              <a:t>try {</a:t>
            </a:r>
          </a:p>
          <a:p>
            <a:pPr indent="0" lvl="0" marL="0" marR="0" rtl="0" algn="l">
              <a:spcBef>
                <a:spcPts val="0"/>
              </a:spcBef>
              <a:buSzPct val="25000"/>
              <a:buNone/>
            </a:pPr>
            <a:r>
              <a:rPr b="1" lang="en-US" sz="2500">
                <a:solidFill>
                  <a:srgbClr val="FBEEDC"/>
                </a:solidFill>
                <a:latin typeface="Consolas"/>
                <a:ea typeface="Consolas"/>
                <a:cs typeface="Consolas"/>
                <a:sym typeface="Consolas"/>
              </a:rPr>
              <a:t>  $db = new </a:t>
            </a:r>
            <a:r>
              <a:rPr b="1" lang="en-US" sz="2500">
                <a:solidFill>
                  <a:srgbClr val="F3BE60"/>
                </a:solidFill>
                <a:latin typeface="Consolas"/>
                <a:ea typeface="Consolas"/>
                <a:cs typeface="Consolas"/>
                <a:sym typeface="Consolas"/>
              </a:rPr>
              <a:t>PDO</a:t>
            </a:r>
            <a:r>
              <a:rPr b="1" lang="en-US" sz="2500">
                <a:solidFill>
                  <a:srgbClr val="FBEEDC"/>
                </a:solidFill>
                <a:latin typeface="Consolas"/>
                <a:ea typeface="Consolas"/>
                <a:cs typeface="Consolas"/>
                <a:sym typeface="Consolas"/>
              </a:rPr>
              <a:t>('</a:t>
            </a:r>
            <a:r>
              <a:rPr b="1" lang="en-US" sz="2500">
                <a:solidFill>
                  <a:srgbClr val="F3BE60"/>
                </a:solidFill>
                <a:latin typeface="Consolas"/>
                <a:ea typeface="Consolas"/>
                <a:cs typeface="Consolas"/>
                <a:sym typeface="Consolas"/>
              </a:rPr>
              <a:t>mysql:host</a:t>
            </a:r>
            <a:r>
              <a:rPr b="1" lang="en-US" sz="2500">
                <a:solidFill>
                  <a:srgbClr val="FBEEDC"/>
                </a:solidFill>
                <a:latin typeface="Consolas"/>
                <a:ea typeface="Consolas"/>
                <a:cs typeface="Consolas"/>
                <a:sym typeface="Consolas"/>
              </a:rPr>
              <a:t>=localhost;dbname=softuni', $user, $pass);</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 = $db-&gt;</a:t>
            </a:r>
            <a:r>
              <a:rPr b="1" lang="en-US" sz="2500">
                <a:solidFill>
                  <a:srgbClr val="F3BE60"/>
                </a:solidFill>
                <a:latin typeface="Consolas"/>
                <a:ea typeface="Consolas"/>
                <a:cs typeface="Consolas"/>
                <a:sym typeface="Consolas"/>
              </a:rPr>
              <a:t>prepare</a:t>
            </a:r>
            <a:r>
              <a:rPr b="1" lang="en-US" sz="2500">
                <a:solidFill>
                  <a:srgbClr val="FBEEDC"/>
                </a:solidFill>
                <a:latin typeface="Consolas"/>
                <a:ea typeface="Consolas"/>
                <a:cs typeface="Consolas"/>
                <a:sym typeface="Consolas"/>
              </a:rPr>
              <a:t>("SELECT * FROM Users WHERE fname = ?");</a:t>
            </a:r>
          </a:p>
          <a:p>
            <a:pPr indent="0" lvl="0" marL="0" marR="0" rtl="0" algn="l">
              <a:spcBef>
                <a:spcPts val="0"/>
              </a:spcBef>
              <a:buSzPct val="25000"/>
              <a:buNone/>
            </a:pPr>
            <a:r>
              <a:rPr b="1" lang="en-US" sz="2500">
                <a:solidFill>
                  <a:srgbClr val="FBEEDC"/>
                </a:solidFill>
                <a:latin typeface="Consolas"/>
                <a:ea typeface="Consolas"/>
                <a:cs typeface="Consolas"/>
                <a:sym typeface="Consolas"/>
              </a:rPr>
              <a:t>  if ($stmt-&gt;</a:t>
            </a:r>
            <a:r>
              <a:rPr b="1" lang="en-US" sz="2500">
                <a:solidFill>
                  <a:srgbClr val="F3BE60"/>
                </a:solidFill>
                <a:latin typeface="Consolas"/>
                <a:ea typeface="Consolas"/>
                <a:cs typeface="Consolas"/>
                <a:sym typeface="Consolas"/>
              </a:rPr>
              <a:t>execute</a:t>
            </a:r>
            <a:r>
              <a:rPr b="1" lang="en-US" sz="2500">
                <a:solidFill>
                  <a:srgbClr val="FBEEDC"/>
                </a:solidFill>
                <a:latin typeface="Consolas"/>
                <a:ea typeface="Consolas"/>
                <a:cs typeface="Consolas"/>
                <a:sym typeface="Consolas"/>
              </a:rPr>
              <a:t>(array($_GET['fname']))) {</a:t>
            </a:r>
          </a:p>
          <a:p>
            <a:pPr indent="0" lvl="0" marL="0" marR="0" rtl="0" algn="l">
              <a:spcBef>
                <a:spcPts val="0"/>
              </a:spcBef>
              <a:buSzPct val="25000"/>
              <a:buNone/>
            </a:pPr>
            <a:r>
              <a:rPr b="1" lang="en-US" sz="2500">
                <a:solidFill>
                  <a:srgbClr val="FBEEDC"/>
                </a:solidFill>
                <a:latin typeface="Consolas"/>
                <a:ea typeface="Consolas"/>
                <a:cs typeface="Consolas"/>
                <a:sym typeface="Consolas"/>
              </a:rPr>
              <a:t>    while ($row = $stmt-&gt;fetch(PDO::FETCH_ASSOC)) {</a:t>
            </a:r>
          </a:p>
          <a:p>
            <a:pPr indent="0" lvl="0" marL="0" marR="0" rtl="0" algn="l">
              <a:spcBef>
                <a:spcPts val="0"/>
              </a:spcBef>
              <a:buSzPct val="25000"/>
              <a:buNone/>
            </a:pPr>
            <a:r>
              <a:rPr b="1" lang="en-US" sz="2500">
                <a:solidFill>
                  <a:srgbClr val="FBEEDC"/>
                </a:solidFill>
                <a:latin typeface="Consolas"/>
                <a:ea typeface="Consolas"/>
                <a:cs typeface="Consolas"/>
                <a:sym typeface="Consolas"/>
              </a:rPr>
              <a:t>      print_r($row);</a:t>
            </a:r>
          </a:p>
          <a:p>
            <a:pPr indent="0" lvl="0" marL="0" marR="0" rtl="0" algn="l">
              <a:spcBef>
                <a:spcPts val="0"/>
              </a:spcBef>
              <a:buSzPct val="25000"/>
              <a:buNone/>
            </a:pPr>
            <a:r>
              <a:rPr b="1" lang="en-US" sz="2500">
                <a:solidFill>
                  <a:srgbClr val="FBEEDC"/>
                </a:solidFill>
                <a:latin typeface="Consolas"/>
                <a:ea typeface="Consolas"/>
                <a:cs typeface="Consolas"/>
                <a:sym typeface="Consolas"/>
              </a:rPr>
              <a:t>    }</a:t>
            </a:r>
          </a:p>
          <a:p>
            <a:pPr indent="0" lvl="0" marL="0" marR="0" rtl="0" algn="l">
              <a:spcBef>
                <a:spcPts val="0"/>
              </a:spcBef>
              <a:buSzPct val="25000"/>
              <a:buNone/>
            </a:pPr>
            <a:r>
              <a:rPr b="1" lang="en-US" sz="2500">
                <a:solidFill>
                  <a:srgbClr val="FBEEDC"/>
                </a:solidFill>
                <a:latin typeface="Consolas"/>
                <a:ea typeface="Consolas"/>
                <a:cs typeface="Consolas"/>
                <a:sym typeface="Consolas"/>
              </a:rPr>
              <a:t>  }  </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 = </a:t>
            </a:r>
            <a:r>
              <a:rPr b="1" lang="en-US" sz="2500">
                <a:solidFill>
                  <a:srgbClr val="F3BE60"/>
                </a:solidFill>
                <a:latin typeface="Consolas"/>
                <a:ea typeface="Consolas"/>
                <a:cs typeface="Consolas"/>
                <a:sym typeface="Consolas"/>
              </a:rPr>
              <a:t>null</a:t>
            </a:r>
            <a:r>
              <a:rPr b="1" lang="en-US" sz="2500">
                <a:solidFill>
                  <a:srgbClr val="FBEEDC"/>
                </a:solidFill>
                <a:latin typeface="Consolas"/>
                <a:ea typeface="Consolas"/>
                <a:cs typeface="Consolas"/>
                <a:sym typeface="Consolas"/>
              </a:rPr>
              <a:t>;  </a:t>
            </a:r>
          </a:p>
          <a:p>
            <a:pPr indent="0" lvl="0" marL="0" marR="0" rtl="0" algn="l">
              <a:spcBef>
                <a:spcPts val="0"/>
              </a:spcBef>
              <a:buSzPct val="25000"/>
              <a:buNone/>
            </a:pPr>
            <a:r>
              <a:rPr b="1" lang="en-US" sz="2500">
                <a:solidFill>
                  <a:srgbClr val="FBEEDC"/>
                </a:solidFill>
                <a:latin typeface="Consolas"/>
                <a:ea typeface="Consolas"/>
                <a:cs typeface="Consolas"/>
                <a:sym typeface="Consolas"/>
              </a:rPr>
              <a:t>  $db = </a:t>
            </a:r>
            <a:r>
              <a:rPr b="1" lang="en-US" sz="2500">
                <a:solidFill>
                  <a:srgbClr val="F3BE60"/>
                </a:solidFill>
                <a:latin typeface="Consolas"/>
                <a:ea typeface="Consolas"/>
                <a:cs typeface="Consolas"/>
                <a:sym typeface="Consolas"/>
              </a:rPr>
              <a:t>null</a:t>
            </a:r>
            <a:r>
              <a:rPr b="1" lang="en-US" sz="2500">
                <a:solidFill>
                  <a:srgbClr val="FBEEDC"/>
                </a:solidFill>
                <a:latin typeface="Consolas"/>
                <a:ea typeface="Consolas"/>
                <a:cs typeface="Consolas"/>
                <a:sym typeface="Consolas"/>
              </a:rPr>
              <a:t>;</a:t>
            </a:r>
          </a:p>
          <a:p>
            <a:pPr indent="0" lvl="0" marL="0" marR="0" rtl="0" algn="l">
              <a:spcBef>
                <a:spcPts val="0"/>
              </a:spcBef>
              <a:buSzPct val="25000"/>
              <a:buNone/>
            </a:pPr>
            <a:r>
              <a:rPr b="1" lang="en-US" sz="2500">
                <a:solidFill>
                  <a:srgbClr val="FBEEDC"/>
                </a:solidFill>
                <a:latin typeface="Consolas"/>
                <a:ea typeface="Consolas"/>
                <a:cs typeface="Consolas"/>
                <a:sym typeface="Consolas"/>
              </a:rPr>
              <a:t>} catch (PDOException $e) {</a:t>
            </a:r>
          </a:p>
          <a:p>
            <a:pPr indent="0" lvl="0" marL="0" marR="0" rtl="0" algn="l">
              <a:spcBef>
                <a:spcPts val="0"/>
              </a:spcBef>
              <a:buSzPct val="25000"/>
              <a:buNone/>
            </a:pPr>
            <a:r>
              <a:rPr b="1" lang="en-US" sz="2500">
                <a:solidFill>
                  <a:srgbClr val="FBEEDC"/>
                </a:solidFill>
                <a:latin typeface="Consolas"/>
                <a:ea typeface="Consolas"/>
                <a:cs typeface="Consolas"/>
                <a:sym typeface="Consolas"/>
              </a:rPr>
              <a:t>    print "Error!: " . $e-&gt;getMessage() . "&lt;br/&gt;";</a:t>
            </a:r>
          </a:p>
          <a:p>
            <a:pPr indent="0" lvl="0" marL="0" marR="0" rtl="0" algn="l">
              <a:spcBef>
                <a:spcPts val="0"/>
              </a:spcBef>
              <a:buSzPct val="25000"/>
              <a:buNone/>
            </a:pPr>
            <a:r>
              <a:rPr b="1" lang="en-US" sz="2500">
                <a:solidFill>
                  <a:srgbClr val="FBEEDC"/>
                </a:solidFill>
                <a:latin typeface="Consolas"/>
                <a:ea typeface="Consolas"/>
                <a:cs typeface="Consolas"/>
                <a:sym typeface="Consolas"/>
              </a:rPr>
              <a:t>}</a:t>
            </a:r>
          </a:p>
        </p:txBody>
      </p:sp>
      <p:sp>
        <p:nvSpPr>
          <p:cNvPr id="521" name="Shape 521"/>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522" name="Shape 522"/>
          <p:cNvSpPr/>
          <p:nvPr/>
        </p:nvSpPr>
        <p:spPr>
          <a:xfrm>
            <a:off x="3884612" y="4419600"/>
            <a:ext cx="2705333" cy="793512"/>
          </a:xfrm>
          <a:prstGeom prst="wedgeRoundRectCallout">
            <a:avLst>
              <a:gd fmla="val -71791" name="adj1"/>
              <a:gd fmla="val 18512"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3BE60"/>
                </a:solidFill>
                <a:latin typeface="Calibri"/>
                <a:ea typeface="Calibri"/>
                <a:cs typeface="Calibri"/>
                <a:sym typeface="Calibri"/>
              </a:rPr>
              <a:t>Close</a:t>
            </a:r>
            <a:r>
              <a:rPr lang="en-US" sz="2800">
                <a:solidFill>
                  <a:schemeClr val="lt1"/>
                </a:solidFill>
                <a:latin typeface="Calibri"/>
                <a:ea typeface="Calibri"/>
                <a:cs typeface="Calibri"/>
                <a:sym typeface="Calibri"/>
              </a:rPr>
              <a:t> the connection</a:t>
            </a:r>
          </a:p>
        </p:txBody>
      </p:sp>
      <p:sp>
        <p:nvSpPr>
          <p:cNvPr id="523" name="Shape 523"/>
          <p:cNvSpPr/>
          <p:nvPr/>
        </p:nvSpPr>
        <p:spPr>
          <a:xfrm>
            <a:off x="9066212" y="2895600"/>
            <a:ext cx="2743200" cy="1219200"/>
          </a:xfrm>
          <a:prstGeom prst="wedgeRoundRectCallout">
            <a:avLst>
              <a:gd fmla="val 9515" name="adj1"/>
              <a:gd fmla="val -71855"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3BE60"/>
                </a:solidFill>
                <a:latin typeface="Calibri"/>
                <a:ea typeface="Calibri"/>
                <a:cs typeface="Calibri"/>
                <a:sym typeface="Calibri"/>
              </a:rPr>
              <a:t>Placeholder </a:t>
            </a:r>
            <a:r>
              <a:rPr lang="en-US" sz="2800">
                <a:solidFill>
                  <a:srgbClr val="FBEEDC"/>
                </a:solidFill>
                <a:latin typeface="Calibri"/>
                <a:ea typeface="Calibri"/>
                <a:cs typeface="Calibri"/>
                <a:sym typeface="Calibri"/>
              </a:rPr>
              <a:t>to replace later in </a:t>
            </a:r>
            <a:r>
              <a:rPr lang="en-US" sz="2800">
                <a:solidFill>
                  <a:srgbClr val="F3BE60"/>
                </a:solidFill>
                <a:latin typeface="Calibri"/>
                <a:ea typeface="Calibri"/>
                <a:cs typeface="Calibri"/>
                <a:sym typeface="Calibri"/>
              </a:rPr>
              <a:t>execute</a:t>
            </a:r>
            <a:r>
              <a:rPr lang="en-US" sz="2800">
                <a:solidFill>
                  <a:srgbClr val="FBEEDC"/>
                </a:solidFill>
                <a:latin typeface="Calibri"/>
                <a:ea typeface="Calibri"/>
                <a:cs typeface="Calibri"/>
                <a:sym typeface="Calibri"/>
              </a:rPr>
              <a:t> method</a:t>
            </a:r>
          </a:p>
        </p:txBody>
      </p:sp>
      <p:sp>
        <p:nvSpPr>
          <p:cNvPr id="524" name="Shape 524"/>
          <p:cNvSpPr/>
          <p:nvPr/>
        </p:nvSpPr>
        <p:spPr>
          <a:xfrm>
            <a:off x="7085012" y="4267200"/>
            <a:ext cx="2743200" cy="1219200"/>
          </a:xfrm>
          <a:prstGeom prst="wedgeRoundRectCallout">
            <a:avLst>
              <a:gd fmla="val -27985" name="adj1"/>
              <a:gd fmla="val -151543"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rgbClr val="FBEEDC"/>
                </a:solidFill>
                <a:latin typeface="Calibri"/>
                <a:ea typeface="Calibri"/>
                <a:cs typeface="Calibri"/>
                <a:sym typeface="Calibri"/>
              </a:rPr>
              <a:t>Automatic </a:t>
            </a:r>
            <a:r>
              <a:rPr lang="en-US" sz="2800">
                <a:solidFill>
                  <a:srgbClr val="F3BE60"/>
                </a:solidFill>
                <a:latin typeface="Calibri"/>
                <a:ea typeface="Calibri"/>
                <a:cs typeface="Calibri"/>
                <a:sym typeface="Calibri"/>
              </a:rPr>
              <a:t>escaping</a:t>
            </a:r>
            <a:r>
              <a:rPr lang="en-US" sz="2800">
                <a:solidFill>
                  <a:srgbClr val="FBEEDC"/>
                </a:solidFill>
                <a:latin typeface="Calibri"/>
                <a:ea typeface="Calibri"/>
                <a:cs typeface="Calibri"/>
                <a:sym typeface="Calibri"/>
              </a:rPr>
              <a:t> by the driver</a:t>
            </a:r>
          </a:p>
        </p:txBody>
      </p:sp>
      <p:sp>
        <p:nvSpPr>
          <p:cNvPr id="525" name="Shape 525"/>
          <p:cNvSpPr/>
          <p:nvPr/>
        </p:nvSpPr>
        <p:spPr>
          <a:xfrm>
            <a:off x="760412" y="4572000"/>
            <a:ext cx="2362200" cy="746244"/>
          </a:xfrm>
          <a:prstGeom prst="roundRect">
            <a:avLst>
              <a:gd fmla="val 5385" name="adj"/>
            </a:avLst>
          </a:prstGeom>
          <a:noFill/>
          <a:ln cap="flat" cmpd="sng" w="57150">
            <a:solidFill>
              <a:srgbClr val="F3CD60"/>
            </a:solidFill>
            <a:prstDash val="dash"/>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1" sz="2800">
              <a:solidFill>
                <a:srgbClr val="FBEEDC"/>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Using Prepared Statement (INSERT)</a:t>
            </a:r>
          </a:p>
        </p:txBody>
      </p:sp>
      <p:sp>
        <p:nvSpPr>
          <p:cNvPr id="531" name="Shape 531"/>
          <p:cNvSpPr/>
          <p:nvPr/>
        </p:nvSpPr>
        <p:spPr>
          <a:xfrm>
            <a:off x="379412" y="914400"/>
            <a:ext cx="11277600" cy="5863144"/>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500">
                <a:solidFill>
                  <a:srgbClr val="FBEEDC"/>
                </a:solidFill>
                <a:latin typeface="Consolas"/>
                <a:ea typeface="Consolas"/>
                <a:cs typeface="Consolas"/>
                <a:sym typeface="Consolas"/>
              </a:rPr>
              <a:t>try {</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 = $db-&gt;prepare("INSERT INTO Users (fname, lname) VALUES (?, ?)");</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$stmt-&gt;</a:t>
            </a:r>
            <a:r>
              <a:rPr b="1" lang="en-US" sz="2500">
                <a:solidFill>
                  <a:srgbClr val="F3BE60"/>
                </a:solidFill>
                <a:latin typeface="Consolas"/>
                <a:ea typeface="Consolas"/>
                <a:cs typeface="Consolas"/>
                <a:sym typeface="Consolas"/>
              </a:rPr>
              <a:t>bindParam</a:t>
            </a:r>
            <a:r>
              <a:rPr b="1" lang="en-US" sz="2500">
                <a:solidFill>
                  <a:srgbClr val="FBEEDC"/>
                </a:solidFill>
                <a:latin typeface="Consolas"/>
                <a:ea typeface="Consolas"/>
                <a:cs typeface="Consolas"/>
                <a:sym typeface="Consolas"/>
              </a:rPr>
              <a:t>(1, $fname);</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$stmt-&gt;</a:t>
            </a:r>
            <a:r>
              <a:rPr b="1" lang="en-US" sz="2500">
                <a:solidFill>
                  <a:srgbClr val="F3BE60"/>
                </a:solidFill>
                <a:latin typeface="Consolas"/>
                <a:ea typeface="Consolas"/>
                <a:cs typeface="Consolas"/>
                <a:sym typeface="Consolas"/>
              </a:rPr>
              <a:t>bindParam</a:t>
            </a:r>
            <a:r>
              <a:rPr b="1" lang="en-US" sz="2500">
                <a:solidFill>
                  <a:srgbClr val="FBEEDC"/>
                </a:solidFill>
                <a:latin typeface="Consolas"/>
                <a:ea typeface="Consolas"/>
                <a:cs typeface="Consolas"/>
                <a:sym typeface="Consolas"/>
              </a:rPr>
              <a:t>(2, $lname);</a:t>
            </a:r>
          </a:p>
          <a:p>
            <a:pPr indent="0" lvl="0" marL="0" marR="0" rtl="0" algn="l">
              <a:spcBef>
                <a:spcPts val="0"/>
              </a:spcBef>
              <a:buNone/>
            </a:pPr>
            <a:r>
              <a:t/>
            </a:r>
            <a:endParaRPr b="1" sz="2500">
              <a:solidFill>
                <a:srgbClr val="FBEEDC"/>
              </a:solidFill>
              <a:latin typeface="Consolas"/>
              <a:ea typeface="Consolas"/>
              <a:cs typeface="Consolas"/>
              <a:sym typeface="Consolas"/>
            </a:endParaRPr>
          </a:p>
          <a:p>
            <a:pPr indent="0" lvl="0" marL="0" marR="0" rtl="0" algn="l">
              <a:spcBef>
                <a:spcPts val="0"/>
              </a:spcBef>
              <a:buSzPct val="25000"/>
              <a:buNone/>
            </a:pPr>
            <a:r>
              <a:rPr b="1" lang="en-US" sz="2500">
                <a:solidFill>
                  <a:srgbClr val="FBEEDC"/>
                </a:solidFill>
                <a:latin typeface="Consolas"/>
                <a:ea typeface="Consolas"/>
                <a:cs typeface="Consolas"/>
                <a:sym typeface="Consolas"/>
              </a:rPr>
              <a:t>  $fname = 'Joro';</a:t>
            </a:r>
          </a:p>
          <a:p>
            <a:pPr indent="0" lvl="0" marL="0" marR="0" rtl="0" algn="l">
              <a:spcBef>
                <a:spcPts val="0"/>
              </a:spcBef>
              <a:buSzPct val="25000"/>
              <a:buNone/>
            </a:pPr>
            <a:r>
              <a:rPr b="1" lang="en-US" sz="2500">
                <a:solidFill>
                  <a:srgbClr val="FBEEDC"/>
                </a:solidFill>
                <a:latin typeface="Consolas"/>
                <a:ea typeface="Consolas"/>
                <a:cs typeface="Consolas"/>
                <a:sym typeface="Consolas"/>
              </a:rPr>
              <a:t>  $lname = 'Petrov';</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$stmt-&gt;execute();</a:t>
            </a:r>
          </a:p>
          <a:p>
            <a:pPr indent="0" lvl="0" marL="0" marR="0" rtl="0" algn="l">
              <a:spcBef>
                <a:spcPts val="0"/>
              </a:spcBef>
              <a:buSzPct val="25000"/>
              <a:buNone/>
            </a:pPr>
            <a:r>
              <a:rPr b="1" lang="en-US" sz="2500">
                <a:solidFill>
                  <a:srgbClr val="FBEEDC"/>
                </a:solidFill>
                <a:latin typeface="Consolas"/>
                <a:ea typeface="Consolas"/>
                <a:cs typeface="Consolas"/>
                <a:sym typeface="Consolas"/>
              </a:rPr>
              <a:t>  $fname = 'Vasil';</a:t>
            </a:r>
          </a:p>
          <a:p>
            <a:pPr indent="0" lvl="0" marL="0" marR="0" rtl="0" algn="l">
              <a:spcBef>
                <a:spcPts val="0"/>
              </a:spcBef>
              <a:buSzPct val="25000"/>
              <a:buNone/>
            </a:pPr>
            <a:r>
              <a:rPr b="1" lang="en-US" sz="2500">
                <a:solidFill>
                  <a:srgbClr val="FBEEDC"/>
                </a:solidFill>
                <a:latin typeface="Consolas"/>
                <a:ea typeface="Consolas"/>
                <a:cs typeface="Consolas"/>
                <a:sym typeface="Consolas"/>
              </a:rPr>
              <a:t>  $lname = 'Georgiev';</a:t>
            </a:r>
          </a:p>
          <a:p>
            <a:pPr indent="0" lvl="0" marL="0" marR="0" rtl="0" algn="l">
              <a:spcBef>
                <a:spcPts val="0"/>
              </a:spcBef>
              <a:buSzPct val="25000"/>
              <a:buNone/>
            </a:pPr>
            <a:r>
              <a:rPr b="1" lang="en-US" sz="2500">
                <a:solidFill>
                  <a:srgbClr val="FBEEDC"/>
                </a:solidFill>
                <a:latin typeface="Consolas"/>
                <a:ea typeface="Consolas"/>
                <a:cs typeface="Consolas"/>
                <a:sym typeface="Consolas"/>
              </a:rPr>
              <a:t>  $stmt-&gt;execute();  </a:t>
            </a:r>
          </a:p>
          <a:p>
            <a:pPr indent="0" lvl="0" marL="0" marR="0" rtl="0" algn="l">
              <a:spcBef>
                <a:spcPts val="0"/>
              </a:spcBef>
              <a:buSzPct val="25000"/>
              <a:buNone/>
            </a:pPr>
            <a:r>
              <a:rPr b="1" lang="en-US" sz="2500">
                <a:solidFill>
                  <a:srgbClr val="FBEEDC"/>
                </a:solidFill>
                <a:latin typeface="Consolas"/>
                <a:ea typeface="Consolas"/>
                <a:cs typeface="Consolas"/>
                <a:sym typeface="Consolas"/>
              </a:rPr>
              <a:t>} catch (PDOException $e) {</a:t>
            </a:r>
          </a:p>
          <a:p>
            <a:pPr indent="0" lvl="0" marL="0" marR="0" rtl="0" algn="l">
              <a:spcBef>
                <a:spcPts val="0"/>
              </a:spcBef>
              <a:buSzPct val="25000"/>
              <a:buNone/>
            </a:pPr>
            <a:r>
              <a:rPr b="1" lang="en-US" sz="2500">
                <a:solidFill>
                  <a:srgbClr val="FBEEDC"/>
                </a:solidFill>
                <a:latin typeface="Consolas"/>
                <a:ea typeface="Consolas"/>
                <a:cs typeface="Consolas"/>
                <a:sym typeface="Consolas"/>
              </a:rPr>
              <a:t>  print "Error!: " . $e-&gt;getMessage() . "&lt;br/&gt;";</a:t>
            </a:r>
          </a:p>
          <a:p>
            <a:pPr indent="0" lvl="0" marL="0" marR="0" rtl="0" algn="l">
              <a:spcBef>
                <a:spcPts val="0"/>
              </a:spcBef>
              <a:buSzPct val="25000"/>
              <a:buNone/>
            </a:pPr>
            <a:r>
              <a:rPr b="1" lang="en-US" sz="2500">
                <a:solidFill>
                  <a:srgbClr val="FBEEDC"/>
                </a:solidFill>
                <a:latin typeface="Consolas"/>
                <a:ea typeface="Consolas"/>
                <a:cs typeface="Consolas"/>
                <a:sym typeface="Consolas"/>
              </a:rPr>
              <a:t>}</a:t>
            </a:r>
          </a:p>
        </p:txBody>
      </p:sp>
      <p:sp>
        <p:nvSpPr>
          <p:cNvPr id="532" name="Shape 53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533" name="Shape 533"/>
          <p:cNvSpPr/>
          <p:nvPr/>
        </p:nvSpPr>
        <p:spPr>
          <a:xfrm>
            <a:off x="4989279" y="3962400"/>
            <a:ext cx="2705333" cy="1219200"/>
          </a:xfrm>
          <a:prstGeom prst="wedgeRoundRectCallout">
            <a:avLst>
              <a:gd fmla="val -93621" name="adj1"/>
              <a:gd fmla="val 77708"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Never forget to close the connection</a:t>
            </a:r>
          </a:p>
        </p:txBody>
      </p:sp>
      <p:sp>
        <p:nvSpPr>
          <p:cNvPr id="534" name="Shape 534"/>
          <p:cNvSpPr/>
          <p:nvPr/>
        </p:nvSpPr>
        <p:spPr>
          <a:xfrm>
            <a:off x="7313612" y="2057400"/>
            <a:ext cx="2705333" cy="1219200"/>
          </a:xfrm>
          <a:prstGeom prst="wedgeRoundRectCallout">
            <a:avLst>
              <a:gd fmla="val -105240" name="adj1"/>
              <a:gd fmla="val -30104"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We can bind variables to parameters</a:t>
            </a:r>
          </a:p>
        </p:txBody>
      </p:sp>
      <p:sp>
        <p:nvSpPr>
          <p:cNvPr id="535" name="Shape 535"/>
          <p:cNvSpPr/>
          <p:nvPr/>
        </p:nvSpPr>
        <p:spPr>
          <a:xfrm>
            <a:off x="2894012" y="990600"/>
            <a:ext cx="2705333" cy="381000"/>
          </a:xfrm>
          <a:prstGeom prst="wedgeRoundRectCallout">
            <a:avLst>
              <a:gd fmla="val -102423" name="adj1"/>
              <a:gd fmla="val 47864" name="adj2"/>
              <a:gd fmla="val 16667" name="adj3"/>
            </a:avLst>
          </a:prstGeom>
          <a:solidFill>
            <a:srgbClr val="643F07">
              <a:alpha val="94901"/>
            </a:srgbClr>
          </a:solidFill>
          <a:ln cap="flat" cmpd="sng" w="19050">
            <a:solidFill>
              <a:srgbClr val="F8D49E">
                <a:alpha val="80000"/>
              </a:srgbClr>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2800">
                <a:solidFill>
                  <a:schemeClr val="lt1"/>
                </a:solidFill>
                <a:latin typeface="Calibri"/>
                <a:ea typeface="Calibri"/>
                <a:cs typeface="Calibri"/>
                <a:sym typeface="Calibri"/>
              </a:rPr>
              <a:t>Init connection</a:t>
            </a:r>
          </a:p>
        </p:txBody>
      </p:sp>
      <p:sp>
        <p:nvSpPr>
          <p:cNvPr id="536" name="Shape 536"/>
          <p:cNvSpPr/>
          <p:nvPr/>
        </p:nvSpPr>
        <p:spPr>
          <a:xfrm>
            <a:off x="758824" y="2133600"/>
            <a:ext cx="4954588" cy="761999"/>
          </a:xfrm>
          <a:prstGeom prst="roundRect">
            <a:avLst>
              <a:gd fmla="val 5385" name="adj"/>
            </a:avLst>
          </a:prstGeom>
          <a:noFill/>
          <a:ln cap="flat" cmpd="sng" w="57150">
            <a:solidFill>
              <a:srgbClr val="F3CD60"/>
            </a:solidFill>
            <a:prstDash val="dash"/>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1" sz="2800">
              <a:solidFill>
                <a:srgbClr val="FBEEDC"/>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idx="12" type="sldNum"/>
          </p:nvPr>
        </p:nvSpPr>
        <p:spPr>
          <a:xfrm>
            <a:off x="11566412" y="6525002"/>
            <a:ext cx="428700" cy="196500"/>
          </a:xfrm>
          <a:prstGeom prst="rect">
            <a:avLst/>
          </a:prstGeom>
        </p:spPr>
        <p:txBody>
          <a:bodyPr anchorCtr="0" anchor="ctr" bIns="36000" lIns="36000" rIns="36000" wrap="square" tIns="36000">
            <a:noAutofit/>
          </a:bodyPr>
          <a:lstStyle/>
          <a:p>
            <a:pPr lvl="0">
              <a:spcBef>
                <a:spcPts val="0"/>
              </a:spcBef>
              <a:buClr>
                <a:srgbClr val="000000"/>
              </a:buClr>
              <a:buSzPct val="25000"/>
              <a:buFont typeface="Arial"/>
              <a:buNone/>
            </a:pPr>
            <a:fld id="{00000000-1234-1234-1234-123412341234}" type="slidenum">
              <a:rPr lang="en-US"/>
              <a:t>‹#›</a:t>
            </a:fld>
          </a:p>
        </p:txBody>
      </p:sp>
      <p:sp>
        <p:nvSpPr>
          <p:cNvPr id="543" name="Shape 543"/>
          <p:cNvSpPr txBox="1"/>
          <p:nvPr>
            <p:ph idx="1" type="body"/>
          </p:nvPr>
        </p:nvSpPr>
        <p:spPr>
          <a:xfrm>
            <a:off x="190413" y="1151121"/>
            <a:ext cx="11804700" cy="5570400"/>
          </a:xfrm>
          <a:prstGeom prst="rect">
            <a:avLst/>
          </a:prstGeom>
        </p:spPr>
        <p:txBody>
          <a:bodyPr anchorCtr="0" anchor="t" bIns="91425" lIns="91425" rIns="91425" wrap="square" tIns="91425">
            <a:noAutofit/>
          </a:bodyPr>
          <a:lstStyle/>
          <a:p>
            <a:pPr indent="-228600" lvl="0" marL="457200" rtl="0">
              <a:spcBef>
                <a:spcPts val="0"/>
              </a:spcBef>
            </a:pPr>
            <a:r>
              <a:rPr lang="en-US"/>
              <a:t>R</a:t>
            </a:r>
            <a:r>
              <a:rPr lang="en-US"/>
              <a:t>everse engineering</a:t>
            </a:r>
          </a:p>
          <a:p>
            <a:pPr indent="-228600" lvl="0" marL="457200">
              <a:spcBef>
                <a:spcPts val="0"/>
              </a:spcBef>
            </a:pPr>
            <a:r>
              <a:rPr lang="en-US"/>
              <a:t>Database dump</a:t>
            </a:r>
          </a:p>
        </p:txBody>
      </p:sp>
      <p:sp>
        <p:nvSpPr>
          <p:cNvPr id="544" name="Shape 544"/>
          <p:cNvSpPr txBox="1"/>
          <p:nvPr>
            <p:ph type="title"/>
          </p:nvPr>
        </p:nvSpPr>
        <p:spPr>
          <a:xfrm>
            <a:off x="188815" y="40341"/>
            <a:ext cx="9577500" cy="1110900"/>
          </a:xfrm>
          <a:prstGeom prst="rect">
            <a:avLst/>
          </a:prstGeom>
        </p:spPr>
        <p:txBody>
          <a:bodyPr anchorCtr="0" anchor="ctr" bIns="91425" lIns="91425" rIns="91425" wrap="square" tIns="91425">
            <a:noAutofit/>
          </a:bodyPr>
          <a:lstStyle/>
          <a:p>
            <a:pPr lvl="0">
              <a:spcBef>
                <a:spcPts val="0"/>
              </a:spcBef>
              <a:buNone/>
            </a:pPr>
            <a:r>
              <a:rPr lang="en-US"/>
              <a:t>Extra demos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552" name="Shape 552"/>
          <p:cNvSpPr txBox="1"/>
          <p:nvPr>
            <p:ph idx="1" type="body"/>
          </p:nvPr>
        </p:nvSpPr>
        <p:spPr>
          <a:xfrm>
            <a:off x="190412" y="1151121"/>
            <a:ext cx="11804821" cy="5570355"/>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SQL is the language of MySQL Server</a:t>
            </a:r>
          </a:p>
          <a:p>
            <a:pPr indent="-304747" lvl="0" marL="304747" marR="0" rtl="0" algn="l">
              <a:lnSpc>
                <a:spcPct val="100000"/>
              </a:lnSpc>
              <a:spcBef>
                <a:spcPts val="144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Queries provide a flexible and powerful</a:t>
            </a:r>
            <a:br>
              <a:rPr b="0" i="0" lang="en-US" sz="3200" u="none" cap="none" strike="noStrike">
                <a:solidFill>
                  <a:schemeClr val="lt1"/>
                </a:solidFill>
                <a:latin typeface="Calibri"/>
                <a:ea typeface="Calibri"/>
                <a:cs typeface="Calibri"/>
                <a:sym typeface="Calibri"/>
              </a:rPr>
            </a:br>
            <a:r>
              <a:rPr b="0" i="0" lang="en-US" sz="3200" u="none" cap="none" strike="noStrike">
                <a:solidFill>
                  <a:schemeClr val="lt1"/>
                </a:solidFill>
                <a:latin typeface="Calibri"/>
                <a:ea typeface="Calibri"/>
                <a:cs typeface="Calibri"/>
                <a:sym typeface="Calibri"/>
              </a:rPr>
              <a:t>method to manipulate records</a:t>
            </a:r>
          </a:p>
          <a:p>
            <a:pPr indent="-304747" lvl="0"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Using PHP we can:</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000" u="none" cap="none" strike="noStrike">
                <a:solidFill>
                  <a:schemeClr val="lt1"/>
                </a:solidFill>
                <a:latin typeface="Calibri"/>
                <a:ea typeface="Calibri"/>
                <a:cs typeface="Calibri"/>
                <a:sym typeface="Calibri"/>
              </a:rPr>
              <a:t>Connect and manage connection</a:t>
            </a:r>
          </a:p>
          <a:p>
            <a:pPr indent="-241192" lvl="1" marL="609493" marR="0" rtl="0" algn="l">
              <a:lnSpc>
                <a:spcPct val="100000"/>
              </a:lnSpc>
              <a:spcBef>
                <a:spcPts val="1200"/>
              </a:spcBef>
              <a:spcAft>
                <a:spcPts val="0"/>
              </a:spcAft>
              <a:buClr>
                <a:schemeClr val="accent1"/>
              </a:buClr>
              <a:buSzPct val="80000"/>
              <a:buFont typeface="Noto Sans Symbols"/>
              <a:buChar char="▪"/>
            </a:pPr>
            <a:r>
              <a:rPr b="0" i="0" lang="en-US" sz="3000" u="none" cap="none" strike="noStrike">
                <a:solidFill>
                  <a:schemeClr val="lt1"/>
                </a:solidFill>
                <a:latin typeface="Calibri"/>
                <a:ea typeface="Calibri"/>
                <a:cs typeface="Calibri"/>
                <a:sym typeface="Calibri"/>
              </a:rPr>
              <a:t>Execute SQL Queries</a:t>
            </a:r>
          </a:p>
          <a:p>
            <a:pPr indent="-304747" lvl="0" marL="304747" marR="0" rtl="0" algn="l">
              <a:lnSpc>
                <a:spcPct val="100000"/>
              </a:lnSpc>
              <a:spcBef>
                <a:spcPts val="14400"/>
              </a:spcBef>
              <a:spcAft>
                <a:spcPts val="0"/>
              </a:spcAft>
              <a:buClr>
                <a:srgbClr val="F2B254"/>
              </a:buClr>
              <a:buSzPct val="100000"/>
              <a:buFont typeface="Noto Sans Symbols"/>
              <a:buNone/>
            </a:pPr>
            <a:r>
              <a:t/>
            </a:r>
            <a:endParaRPr b="0" i="0" sz="3200" u="none" cap="none" strike="noStrike">
              <a:solidFill>
                <a:schemeClr val="lt1"/>
              </a:solidFill>
              <a:latin typeface="Calibri"/>
              <a:ea typeface="Calibri"/>
              <a:cs typeface="Calibri"/>
              <a:sym typeface="Calibri"/>
            </a:endParaRPr>
          </a:p>
        </p:txBody>
      </p:sp>
      <p:sp>
        <p:nvSpPr>
          <p:cNvPr id="553" name="Shape 553"/>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Summary</a:t>
            </a:r>
          </a:p>
        </p:txBody>
      </p:sp>
      <p:pic>
        <p:nvPicPr>
          <p:cNvPr descr="C:\Users\Ivan\Desktop\elements_presentations\summary_pic.png" id="554" name="Shape 554"/>
          <p:cNvPicPr preferRelativeResize="0"/>
          <p:nvPr/>
        </p:nvPicPr>
        <p:blipFill rotWithShape="1">
          <a:blip r:embed="rId3">
            <a:alphaModFix/>
          </a:blip>
          <a:srcRect b="0" l="0" r="0" t="0"/>
          <a:stretch/>
        </p:blipFill>
        <p:spPr>
          <a:xfrm>
            <a:off x="7618412" y="1174840"/>
            <a:ext cx="3787432" cy="2806014"/>
          </a:xfrm>
          <a:prstGeom prst="rect">
            <a:avLst/>
          </a:prstGeom>
          <a:noFill/>
          <a:ln>
            <a:noFill/>
          </a:ln>
        </p:spPr>
      </p:pic>
      <p:sp>
        <p:nvSpPr>
          <p:cNvPr id="555" name="Shape 555"/>
          <p:cNvSpPr/>
          <p:nvPr/>
        </p:nvSpPr>
        <p:spPr>
          <a:xfrm>
            <a:off x="684211" y="1981198"/>
            <a:ext cx="6349235" cy="1200329"/>
          </a:xfrm>
          <a:prstGeom prst="rect">
            <a:avLst/>
          </a:prstGeom>
          <a:solidFill>
            <a:srgbClr val="D9D4C6">
              <a:alpha val="14901"/>
            </a:srgbClr>
          </a:solidFill>
          <a:ln cap="flat" cmpd="sng" w="12700">
            <a:solidFill>
              <a:srgbClr val="C6BEA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EEBA72"/>
                </a:solidFill>
                <a:latin typeface="Consolas"/>
                <a:ea typeface="Consolas"/>
                <a:cs typeface="Consolas"/>
                <a:sym typeface="Consolas"/>
              </a:rPr>
              <a:t>SELECT</a:t>
            </a:r>
            <a:r>
              <a:rPr b="1" lang="en-US" sz="2400">
                <a:solidFill>
                  <a:srgbClr val="FBEEDC"/>
                </a:solidFill>
                <a:latin typeface="Consolas"/>
                <a:ea typeface="Consolas"/>
                <a:cs typeface="Consolas"/>
                <a:sym typeface="Consolas"/>
              </a:rPr>
              <a:t> *</a:t>
            </a:r>
          </a:p>
          <a:p>
            <a:pPr indent="0" lvl="0" marL="0" marR="0" rtl="0" algn="l">
              <a:spcBef>
                <a:spcPts val="0"/>
              </a:spcBef>
              <a:buSzPct val="25000"/>
              <a:buNone/>
            </a:pPr>
            <a:r>
              <a:rPr b="1" lang="en-US" sz="2400">
                <a:solidFill>
                  <a:srgbClr val="FBEEDC"/>
                </a:solidFill>
                <a:latin typeface="Consolas"/>
                <a:ea typeface="Consolas"/>
                <a:cs typeface="Consolas"/>
                <a:sym typeface="Consolas"/>
              </a:rPr>
              <a:t>  </a:t>
            </a:r>
            <a:r>
              <a:rPr b="1" lang="en-US" sz="2400">
                <a:solidFill>
                  <a:srgbClr val="EEBA72"/>
                </a:solidFill>
                <a:latin typeface="Consolas"/>
                <a:ea typeface="Consolas"/>
                <a:cs typeface="Consolas"/>
                <a:sym typeface="Consolas"/>
              </a:rPr>
              <a:t>FROM</a:t>
            </a:r>
            <a:r>
              <a:rPr b="1" lang="en-US" sz="2400">
                <a:solidFill>
                  <a:srgbClr val="FBEEDC"/>
                </a:solidFill>
                <a:latin typeface="Consolas"/>
                <a:ea typeface="Consolas"/>
                <a:cs typeface="Consolas"/>
                <a:sym typeface="Consolas"/>
              </a:rPr>
              <a:t> Projects</a:t>
            </a:r>
          </a:p>
          <a:p>
            <a:pPr indent="0" lvl="0" marL="0" marR="0" rtl="0" algn="l">
              <a:spcBef>
                <a:spcPts val="0"/>
              </a:spcBef>
              <a:buSzPct val="25000"/>
              <a:buNone/>
            </a:pPr>
            <a:r>
              <a:rPr b="1" lang="en-US" sz="2400">
                <a:solidFill>
                  <a:srgbClr val="FBEEDC"/>
                </a:solidFill>
                <a:latin typeface="Consolas"/>
                <a:ea typeface="Consolas"/>
                <a:cs typeface="Consolas"/>
                <a:sym typeface="Consolas"/>
              </a:rPr>
              <a:t> </a:t>
            </a:r>
            <a:r>
              <a:rPr b="1" lang="en-US" sz="2400">
                <a:solidFill>
                  <a:srgbClr val="EEBA72"/>
                </a:solidFill>
                <a:latin typeface="Consolas"/>
                <a:ea typeface="Consolas"/>
                <a:cs typeface="Consolas"/>
                <a:sym typeface="Consolas"/>
              </a:rPr>
              <a:t>WHERE</a:t>
            </a:r>
            <a:r>
              <a:rPr b="1" lang="en-US" sz="2400">
                <a:solidFill>
                  <a:srgbClr val="FBEEDC"/>
                </a:solidFill>
                <a:latin typeface="Consolas"/>
                <a:ea typeface="Consolas"/>
                <a:cs typeface="Consolas"/>
                <a:sym typeface="Consolas"/>
              </a:rPr>
              <a:t> StartDate = '1/1/2006'</a:t>
            </a:r>
          </a:p>
        </p:txBody>
      </p:sp>
      <p:pic>
        <p:nvPicPr>
          <p:cNvPr descr="http://computertrainingcenters.com/wp-content/uploads/2014/05/sql_icon_by_raisch-d3ax2ih.png" id="556" name="Shape 556"/>
          <p:cNvPicPr preferRelativeResize="0"/>
          <p:nvPr/>
        </p:nvPicPr>
        <p:blipFill rotWithShape="1">
          <a:blip r:embed="rId4">
            <a:alphaModFix/>
          </a:blip>
          <a:srcRect b="0" l="0" r="0" t="0"/>
          <a:stretch/>
        </p:blipFill>
        <p:spPr>
          <a:xfrm>
            <a:off x="7967228" y="4224829"/>
            <a:ext cx="3088654" cy="23602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MySQL and PHP Basics</a:t>
            </a:r>
          </a:p>
        </p:txBody>
      </p:sp>
      <p:sp>
        <p:nvSpPr>
          <p:cNvPr id="564" name="Shape 564"/>
          <p:cNvSpPr txBox="1"/>
          <p:nvPr>
            <p:ph idx="1" type="body"/>
          </p:nvPr>
        </p:nvSpPr>
        <p:spPr>
          <a:xfrm>
            <a:off x="1529384" y="6400802"/>
            <a:ext cx="10482604" cy="351754"/>
          </a:xfrm>
          <a:prstGeom prst="rect">
            <a:avLst/>
          </a:prstGeom>
          <a:noFill/>
          <a:ln>
            <a:noFill/>
          </a:ln>
        </p:spPr>
        <p:txBody>
          <a:bodyPr anchorCtr="0" anchor="t" bIns="36000" lIns="36000" rIns="36000" wrap="square" tIns="36000">
            <a:noAutofit/>
          </a:bodyPr>
          <a:lstStyle/>
          <a:p>
            <a:pPr indent="0" lvl="0" marL="0" marR="0" rtl="0" algn="r">
              <a:lnSpc>
                <a:spcPct val="105000"/>
              </a:lnSpc>
              <a:spcBef>
                <a:spcPts val="0"/>
              </a:spcBef>
              <a:spcAft>
                <a:spcPts val="0"/>
              </a:spcAft>
              <a:buClr>
                <a:srgbClr val="F2B254"/>
              </a:buClr>
              <a:buSzPct val="25000"/>
              <a:buFont typeface="Noto Sans Symbols"/>
              <a:buNone/>
            </a:pPr>
            <a:r>
              <a:rPr b="0" i="0" lang="en-US" sz="1800" u="sng" cap="none" strike="noStrike">
                <a:solidFill>
                  <a:schemeClr val="hlink"/>
                </a:solidFill>
                <a:latin typeface="Calibri"/>
                <a:ea typeface="Calibri"/>
                <a:cs typeface="Calibri"/>
                <a:sym typeface="Calibri"/>
                <a:hlinkClick r:id="rId3"/>
              </a:rPr>
              <a:t>https://softuni.bg/courses/php-basics/</a:t>
            </a:r>
          </a:p>
        </p:txBody>
      </p:sp>
      <p:pic>
        <p:nvPicPr>
          <p:cNvPr id="565" name="Shape 565">
            <a:hlinkClick r:id="rId4"/>
          </p:cNvPr>
          <p:cNvPicPr preferRelativeResize="0"/>
          <p:nvPr/>
        </p:nvPicPr>
        <p:blipFill rotWithShape="1">
          <a:blip r:embed="rId5">
            <a:alphaModFix/>
          </a:blip>
          <a:srcRect b="0" l="0" r="0" t="0"/>
          <a:stretch/>
        </p:blipFill>
        <p:spPr>
          <a:xfrm>
            <a:off x="9670249" y="3996240"/>
            <a:ext cx="1726158" cy="932887"/>
          </a:xfrm>
          <a:prstGeom prst="roundRect">
            <a:avLst>
              <a:gd fmla="val 2953" name="adj"/>
            </a:avLst>
          </a:prstGeom>
          <a:noFill/>
          <a:ln>
            <a:noFill/>
          </a:ln>
        </p:spPr>
      </p:pic>
      <p:pic>
        <p:nvPicPr>
          <p:cNvPr id="566" name="Shape 566">
            <a:hlinkClick r:id="rId6"/>
          </p:cNvPr>
          <p:cNvPicPr preferRelativeResize="0"/>
          <p:nvPr/>
        </p:nvPicPr>
        <p:blipFill rotWithShape="1">
          <a:blip r:embed="rId7">
            <a:alphaModFix/>
          </a:blip>
          <a:srcRect b="0" l="0" r="0" t="0"/>
          <a:stretch/>
        </p:blipFill>
        <p:spPr>
          <a:xfrm>
            <a:off x="3160390" y="1255207"/>
            <a:ext cx="1752140" cy="804013"/>
          </a:xfrm>
          <a:prstGeom prst="roundRect">
            <a:avLst>
              <a:gd fmla="val 3159" name="adj"/>
            </a:avLst>
          </a:prstGeom>
          <a:noFill/>
          <a:ln>
            <a:noFill/>
          </a:ln>
        </p:spPr>
      </p:pic>
      <p:pic>
        <p:nvPicPr>
          <p:cNvPr id="567" name="Shape 567">
            <a:hlinkClick r:id="rId8"/>
          </p:cNvPr>
          <p:cNvPicPr preferRelativeResize="0"/>
          <p:nvPr/>
        </p:nvPicPr>
        <p:blipFill rotWithShape="1">
          <a:blip r:embed="rId9">
            <a:alphaModFix/>
          </a:blip>
          <a:srcRect b="0" l="0" r="0" t="0"/>
          <a:stretch/>
        </p:blipFill>
        <p:spPr>
          <a:xfrm>
            <a:off x="512764" y="1255208"/>
            <a:ext cx="2093874" cy="804013"/>
          </a:xfrm>
          <a:prstGeom prst="roundRect">
            <a:avLst>
              <a:gd fmla="val 3159" name="adj"/>
            </a:avLst>
          </a:prstGeom>
          <a:noFill/>
          <a:ln>
            <a:noFill/>
          </a:ln>
        </p:spPr>
      </p:pic>
      <p:pic>
        <p:nvPicPr>
          <p:cNvPr id="568" name="Shape 568">
            <a:hlinkClick r:id="rId10"/>
          </p:cNvPr>
          <p:cNvPicPr preferRelativeResize="0"/>
          <p:nvPr/>
        </p:nvPicPr>
        <p:blipFill rotWithShape="1">
          <a:blip r:embed="rId11">
            <a:alphaModFix/>
          </a:blip>
          <a:srcRect b="0" l="0" r="0" t="0"/>
          <a:stretch/>
        </p:blipFill>
        <p:spPr>
          <a:xfrm>
            <a:off x="512764" y="5373443"/>
            <a:ext cx="3352800" cy="849557"/>
          </a:xfrm>
          <a:prstGeom prst="roundRect">
            <a:avLst>
              <a:gd fmla="val 3159" name="adj"/>
            </a:avLst>
          </a:prstGeom>
          <a:noFill/>
          <a:ln>
            <a:noFill/>
          </a:ln>
        </p:spPr>
      </p:pic>
      <p:pic>
        <p:nvPicPr>
          <p:cNvPr id="569" name="Shape 569">
            <a:hlinkClick r:id="rId12"/>
          </p:cNvPr>
          <p:cNvPicPr preferRelativeResize="0"/>
          <p:nvPr/>
        </p:nvPicPr>
        <p:blipFill rotWithShape="1">
          <a:blip r:embed="rId13">
            <a:alphaModFix/>
          </a:blip>
          <a:srcRect b="0" l="0" r="0" t="0"/>
          <a:stretch/>
        </p:blipFill>
        <p:spPr>
          <a:xfrm>
            <a:off x="4358563" y="5373443"/>
            <a:ext cx="2753589" cy="849556"/>
          </a:xfrm>
          <a:prstGeom prst="roundRect">
            <a:avLst>
              <a:gd fmla="val 2953" name="adj"/>
            </a:avLst>
          </a:prstGeom>
          <a:noFill/>
          <a:ln>
            <a:noFill/>
          </a:ln>
        </p:spPr>
      </p:pic>
      <p:pic>
        <p:nvPicPr>
          <p:cNvPr id="570" name="Shape 570">
            <a:hlinkClick r:id="rId14"/>
          </p:cNvPr>
          <p:cNvPicPr preferRelativeResize="0"/>
          <p:nvPr/>
        </p:nvPicPr>
        <p:blipFill rotWithShape="1">
          <a:blip r:embed="rId15">
            <a:alphaModFix/>
          </a:blip>
          <a:srcRect b="0" l="0" r="0" t="0"/>
          <a:stretch/>
        </p:blipFill>
        <p:spPr>
          <a:xfrm>
            <a:off x="7633728" y="5373443"/>
            <a:ext cx="4073042" cy="849556"/>
          </a:xfrm>
          <a:prstGeom prst="roundRect">
            <a:avLst>
              <a:gd fmla="val 3159" name="adj"/>
            </a:avLst>
          </a:prstGeom>
          <a:noFill/>
          <a:ln>
            <a:noFill/>
          </a:ln>
        </p:spPr>
      </p:pic>
      <p:pic>
        <p:nvPicPr>
          <p:cNvPr id="571" name="Shape 571">
            <a:hlinkClick r:id="rId16"/>
          </p:cNvPr>
          <p:cNvPicPr preferRelativeResize="0"/>
          <p:nvPr/>
        </p:nvPicPr>
        <p:blipFill rotWithShape="1">
          <a:blip r:embed="rId17">
            <a:alphaModFix/>
          </a:blip>
          <a:srcRect b="0" l="0" r="0" t="0"/>
          <a:stretch/>
        </p:blipFill>
        <p:spPr>
          <a:xfrm>
            <a:off x="7765249" y="2577353"/>
            <a:ext cx="3631158" cy="783191"/>
          </a:xfrm>
          <a:prstGeom prst="roundRect">
            <a:avLst>
              <a:gd fmla="val 3159" name="adj"/>
            </a:avLst>
          </a:prstGeom>
          <a:noFill/>
          <a:ln>
            <a:noFill/>
          </a:ln>
        </p:spPr>
      </p:pic>
      <p:pic>
        <p:nvPicPr>
          <p:cNvPr id="572" name="Shape 572">
            <a:hlinkClick r:id="rId18"/>
          </p:cNvPr>
          <p:cNvPicPr preferRelativeResize="0"/>
          <p:nvPr/>
        </p:nvPicPr>
        <p:blipFill rotWithShape="1">
          <a:blip r:embed="rId19">
            <a:alphaModFix/>
          </a:blip>
          <a:srcRect b="0" l="0" r="0" t="0"/>
          <a:stretch/>
        </p:blipFill>
        <p:spPr>
          <a:xfrm>
            <a:off x="5377182" y="1391286"/>
            <a:ext cx="5993358" cy="550371"/>
          </a:xfrm>
          <a:prstGeom prst="roundRect">
            <a:avLst>
              <a:gd fmla="val 3159" name="adj"/>
            </a:avLst>
          </a:prstGeom>
          <a:noFill/>
          <a:ln>
            <a:noFill/>
          </a:ln>
        </p:spPr>
      </p:pic>
      <p:pic>
        <p:nvPicPr>
          <p:cNvPr id="573" name="Shape 573">
            <a:hlinkClick r:id="rId20"/>
          </p:cNvPr>
          <p:cNvPicPr preferRelativeResize="0"/>
          <p:nvPr/>
        </p:nvPicPr>
        <p:blipFill rotWithShape="1">
          <a:blip r:embed="rId21">
            <a:alphaModFix/>
          </a:blip>
          <a:srcRect b="0" l="0" r="0" t="0"/>
          <a:stretch/>
        </p:blipFill>
        <p:spPr>
          <a:xfrm>
            <a:off x="512764" y="2380769"/>
            <a:ext cx="1922519" cy="854925"/>
          </a:xfrm>
          <a:prstGeom prst="roundRect">
            <a:avLst>
              <a:gd fmla="val 3159"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License</a:t>
            </a:r>
          </a:p>
        </p:txBody>
      </p:sp>
      <p:sp>
        <p:nvSpPr>
          <p:cNvPr id="581" name="Shape 581"/>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This course (slides, examples, demos, videos, homework, etc.)</a:t>
            </a:r>
            <a:br>
              <a:rPr b="0" i="0" lang="en-US" sz="3400" u="none" cap="none" strike="noStrike">
                <a:solidFill>
                  <a:schemeClr val="lt1"/>
                </a:solidFill>
                <a:latin typeface="Calibri"/>
                <a:ea typeface="Calibri"/>
                <a:cs typeface="Calibri"/>
                <a:sym typeface="Calibri"/>
              </a:rPr>
            </a:br>
            <a:r>
              <a:rPr b="0" i="0" lang="en-US" sz="3400" u="none" cap="none" strike="noStrike">
                <a:solidFill>
                  <a:schemeClr val="lt1"/>
                </a:solidFill>
                <a:latin typeface="Calibri"/>
                <a:ea typeface="Calibri"/>
                <a:cs typeface="Calibri"/>
                <a:sym typeface="Calibri"/>
              </a:rPr>
              <a:t>is licensed under the "</a:t>
            </a:r>
            <a:r>
              <a:rPr b="0" i="0" lang="en-US" sz="3400" u="sng" cap="none" strike="noStrike">
                <a:solidFill>
                  <a:schemeClr val="hlink"/>
                </a:solidFill>
                <a:latin typeface="Calibri"/>
                <a:ea typeface="Calibri"/>
                <a:cs typeface="Calibri"/>
                <a:sym typeface="Calibri"/>
                <a:hlinkClick r:id="rId3"/>
              </a:rPr>
              <a:t>Creative Commons Attribution-NonCommercial-ShareAlike 4.0 International</a:t>
            </a:r>
            <a:r>
              <a:rPr b="0" i="0" lang="en-US" sz="3400" u="none" cap="none" strike="noStrike">
                <a:solidFill>
                  <a:schemeClr val="lt1"/>
                </a:solidFill>
                <a:latin typeface="Calibri"/>
                <a:ea typeface="Calibri"/>
                <a:cs typeface="Calibri"/>
                <a:sym typeface="Calibri"/>
              </a:rPr>
              <a:t>" license</a:t>
            </a: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1200"/>
              </a:spcBef>
              <a:spcAft>
                <a:spcPts val="0"/>
              </a:spcAft>
              <a:buClr>
                <a:srgbClr val="F2B254"/>
              </a:buClr>
              <a:buSzPct val="100000"/>
              <a:buFont typeface="Noto Sans Symbols"/>
              <a:buNone/>
            </a:pPr>
            <a:r>
              <a:t/>
            </a:r>
            <a:endParaRPr b="0" i="0" sz="2400" u="none" cap="none" strike="noStrike">
              <a:solidFill>
                <a:schemeClr val="lt1"/>
              </a:solidFill>
              <a:latin typeface="Calibri"/>
              <a:ea typeface="Calibri"/>
              <a:cs typeface="Calibri"/>
              <a:sym typeface="Calibri"/>
            </a:endParaRPr>
          </a:p>
          <a:p>
            <a:pPr indent="-304747" lvl="0" marL="304747" marR="0" rtl="0" algn="l">
              <a:lnSpc>
                <a:spcPct val="105000"/>
              </a:lnSpc>
              <a:spcBef>
                <a:spcPts val="2400"/>
              </a:spcBef>
              <a:spcAft>
                <a:spcPts val="0"/>
              </a:spcAft>
              <a:buClr>
                <a:srgbClr val="F2B254"/>
              </a:buClr>
              <a:buSzPct val="100000"/>
              <a:buFont typeface="Noto Sans Symbols"/>
              <a:buChar char="▪"/>
            </a:pPr>
            <a:r>
              <a:rPr b="0" i="0" lang="en-US" sz="2400" u="none" cap="none" strike="noStrike">
                <a:solidFill>
                  <a:schemeClr val="lt1"/>
                </a:solidFill>
                <a:latin typeface="Calibri"/>
                <a:ea typeface="Calibri"/>
                <a:cs typeface="Calibri"/>
                <a:sym typeface="Calibri"/>
              </a:rPr>
              <a:t>Attribution: this work may contain portions from</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2000" u="none" cap="none" strike="noStrike">
                <a:solidFill>
                  <a:schemeClr val="lt1"/>
                </a:solidFill>
                <a:latin typeface="Calibri"/>
                <a:ea typeface="Calibri"/>
                <a:cs typeface="Calibri"/>
                <a:sym typeface="Calibri"/>
              </a:rPr>
              <a:t>"</a:t>
            </a:r>
            <a:r>
              <a:rPr b="0" i="0" lang="en-US" sz="2000" u="sng" cap="none" strike="noStrike">
                <a:solidFill>
                  <a:schemeClr val="hlink"/>
                </a:solidFill>
                <a:latin typeface="Calibri"/>
                <a:ea typeface="Calibri"/>
                <a:cs typeface="Calibri"/>
                <a:sym typeface="Calibri"/>
                <a:hlinkClick r:id="rId4"/>
              </a:rPr>
              <a:t>PHP Manual</a:t>
            </a:r>
            <a:r>
              <a:rPr b="0" i="0" lang="en-US" sz="2000" u="none" cap="none" strike="noStrike">
                <a:solidFill>
                  <a:schemeClr val="lt1"/>
                </a:solidFill>
                <a:latin typeface="Calibri"/>
                <a:ea typeface="Calibri"/>
                <a:cs typeface="Calibri"/>
                <a:sym typeface="Calibri"/>
              </a:rPr>
              <a:t>" by The PHP Group under </a:t>
            </a:r>
            <a:r>
              <a:rPr b="0" i="0" lang="en-US" sz="2000" u="sng" cap="none" strike="noStrike">
                <a:solidFill>
                  <a:schemeClr val="hlink"/>
                </a:solidFill>
                <a:latin typeface="Calibri"/>
                <a:ea typeface="Calibri"/>
                <a:cs typeface="Calibri"/>
                <a:sym typeface="Calibri"/>
                <a:hlinkClick r:id="rId5"/>
              </a:rPr>
              <a:t>CC-BY</a:t>
            </a:r>
            <a:r>
              <a:rPr b="0" i="0" lang="en-US" sz="2000" u="none" cap="none" strike="noStrike">
                <a:solidFill>
                  <a:schemeClr val="lt1"/>
                </a:solidFill>
                <a:latin typeface="Calibri"/>
                <a:ea typeface="Calibri"/>
                <a:cs typeface="Calibri"/>
                <a:sym typeface="Calibri"/>
              </a:rPr>
              <a:t> license</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2000" u="none" cap="none" strike="noStrike">
                <a:solidFill>
                  <a:schemeClr val="lt1"/>
                </a:solidFill>
                <a:latin typeface="Calibri"/>
                <a:ea typeface="Calibri"/>
                <a:cs typeface="Calibri"/>
                <a:sym typeface="Calibri"/>
              </a:rPr>
              <a:t>"</a:t>
            </a:r>
            <a:r>
              <a:rPr b="0" i="0" lang="en-US" sz="2000" u="sng" cap="none" strike="noStrike">
                <a:solidFill>
                  <a:schemeClr val="hlink"/>
                </a:solidFill>
                <a:latin typeface="Calibri"/>
                <a:ea typeface="Calibri"/>
                <a:cs typeface="Calibri"/>
                <a:sym typeface="Calibri"/>
                <a:hlinkClick r:id="rId6"/>
              </a:rPr>
              <a:t>PHP and MySQL Web Development</a:t>
            </a:r>
            <a:r>
              <a:rPr b="0" i="0" lang="en-US" sz="2000" u="none" cap="none" strike="noStrike">
                <a:solidFill>
                  <a:schemeClr val="lt1"/>
                </a:solidFill>
                <a:latin typeface="Calibri"/>
                <a:ea typeface="Calibri"/>
                <a:cs typeface="Calibri"/>
                <a:sym typeface="Calibri"/>
              </a:rPr>
              <a:t>" course by Telerik Academy under </a:t>
            </a:r>
            <a:r>
              <a:rPr b="0" i="0" lang="en-US" sz="2000" u="sng" cap="none" strike="noStrike">
                <a:solidFill>
                  <a:schemeClr val="hlink"/>
                </a:solidFill>
                <a:latin typeface="Calibri"/>
                <a:ea typeface="Calibri"/>
                <a:cs typeface="Calibri"/>
                <a:sym typeface="Calibri"/>
                <a:hlinkClick r:id="rId7"/>
              </a:rPr>
              <a:t>CC-BY-NC-SA</a:t>
            </a:r>
            <a:r>
              <a:rPr b="0" i="0" lang="en-US" sz="2000" u="none" cap="none" strike="noStrike">
                <a:solidFill>
                  <a:schemeClr val="lt1"/>
                </a:solidFill>
                <a:latin typeface="Calibri"/>
                <a:ea typeface="Calibri"/>
                <a:cs typeface="Calibri"/>
                <a:sym typeface="Calibri"/>
              </a:rPr>
              <a:t> license</a:t>
            </a:r>
          </a:p>
        </p:txBody>
      </p:sp>
      <p:sp>
        <p:nvSpPr>
          <p:cNvPr id="582" name="Shape 582"/>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pic>
        <p:nvPicPr>
          <p:cNvPr id="583" name="Shape 583">
            <a:hlinkClick r:id="rId8"/>
          </p:cNvPr>
          <p:cNvPicPr preferRelativeResize="0"/>
          <p:nvPr/>
        </p:nvPicPr>
        <p:blipFill rotWithShape="1">
          <a:blip r:embed="rId9">
            <a:alphaModFix/>
          </a:blip>
          <a:srcRect b="0" l="0" r="0" t="0"/>
          <a:stretch/>
        </p:blipFill>
        <p:spPr>
          <a:xfrm>
            <a:off x="4507637" y="3281192"/>
            <a:ext cx="3170776" cy="1109380"/>
          </a:xfrm>
          <a:prstGeom prst="roundRect">
            <a:avLst>
              <a:gd fmla="val 4326" name="adj"/>
            </a:avLst>
          </a:prstGeom>
          <a:noFill/>
          <a:ln cap="flat" cmpd="sng" w="9525">
            <a:solidFill>
              <a:srgbClr val="00843B"/>
            </a:solidFill>
            <a:prstDash val="solid"/>
            <a:round/>
            <a:headEnd len="med" w="med" type="none"/>
            <a:tailEnd len="med" w="med"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idx="4294967295" type="title"/>
          </p:nvPr>
        </p:nvSpPr>
        <p:spPr>
          <a:xfrm>
            <a:off x="259899" y="103056"/>
            <a:ext cx="9074150" cy="936625"/>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Free Trainings @ Software University</a:t>
            </a:r>
          </a:p>
        </p:txBody>
      </p:sp>
      <p:sp>
        <p:nvSpPr>
          <p:cNvPr id="591" name="Shape 591"/>
          <p:cNvSpPr txBox="1"/>
          <p:nvPr>
            <p:ph idx="4294967295" type="body"/>
          </p:nvPr>
        </p:nvSpPr>
        <p:spPr>
          <a:xfrm>
            <a:off x="259899" y="1039681"/>
            <a:ext cx="9434513" cy="5639378"/>
          </a:xfrm>
          <a:prstGeom prst="rect">
            <a:avLst/>
          </a:prstGeom>
          <a:noFill/>
          <a:ln>
            <a:noFill/>
          </a:ln>
        </p:spPr>
        <p:txBody>
          <a:bodyPr anchorCtr="0" anchor="t" bIns="36000" lIns="108000" rIns="108000" wrap="square" tIns="36000">
            <a:noAutofit/>
          </a:bodyPr>
          <a:lstStyle/>
          <a:p>
            <a:pPr indent="-304747" lvl="0" marL="304747" marR="0" rtl="0" algn="l">
              <a:lnSpc>
                <a:spcPct val="100000"/>
              </a:lnSpc>
              <a:spcBef>
                <a:spcPts val="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Foundation – </a:t>
            </a:r>
            <a:r>
              <a:rPr b="0" i="0" lang="en-US" sz="3200" u="sng" cap="none" strike="noStrike">
                <a:solidFill>
                  <a:schemeClr val="hlink"/>
                </a:solidFill>
                <a:latin typeface="Calibri"/>
                <a:ea typeface="Calibri"/>
                <a:cs typeface="Calibri"/>
                <a:sym typeface="Calibri"/>
                <a:hlinkClick r:id="rId3"/>
              </a:rPr>
              <a:t>softuni.org</a:t>
            </a:r>
          </a:p>
          <a:p>
            <a:pPr indent="-304747" lvl="0"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 High-Quality Education, Profession and Job for Software Developers</a:t>
            </a:r>
          </a:p>
          <a:p>
            <a:pPr indent="-241193" lvl="1" marL="609493" marR="0" rtl="0" algn="l">
              <a:lnSpc>
                <a:spcPct val="100000"/>
              </a:lnSpc>
              <a:spcBef>
                <a:spcPts val="1200"/>
              </a:spcBef>
              <a:spcAft>
                <a:spcPts val="0"/>
              </a:spcAft>
              <a:buClr>
                <a:schemeClr val="accent1"/>
              </a:buClr>
              <a:buSzPct val="80000"/>
              <a:buFont typeface="Noto Sans Symbols"/>
              <a:buChar char="▪"/>
            </a:pPr>
            <a:r>
              <a:rPr b="0" i="0" lang="en-US" sz="2900" u="sng" cap="none" strike="noStrike">
                <a:solidFill>
                  <a:schemeClr val="hlink"/>
                </a:solidFill>
                <a:latin typeface="Calibri"/>
                <a:ea typeface="Calibri"/>
                <a:cs typeface="Calibri"/>
                <a:sym typeface="Calibri"/>
                <a:hlinkClick r:id="rId4"/>
              </a:rPr>
              <a:t>softuni.bg</a:t>
            </a:r>
            <a:r>
              <a:rPr b="0" i="0" lang="en-US" sz="2900" u="none" cap="none" strike="noStrike">
                <a:solidFill>
                  <a:schemeClr val="lt1"/>
                </a:solidFill>
                <a:latin typeface="Calibri"/>
                <a:ea typeface="Calibri"/>
                <a:cs typeface="Calibri"/>
                <a:sym typeface="Calibri"/>
              </a:rPr>
              <a:t> </a:t>
            </a:r>
          </a:p>
          <a:p>
            <a:pPr indent="-304747" lvl="1"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 Facebook</a:t>
            </a:r>
          </a:p>
          <a:p>
            <a:pPr indent="-241193" lvl="1" marL="609493" marR="0" rtl="0" algn="l">
              <a:lnSpc>
                <a:spcPct val="100000"/>
              </a:lnSpc>
              <a:spcBef>
                <a:spcPts val="1200"/>
              </a:spcBef>
              <a:spcAft>
                <a:spcPts val="0"/>
              </a:spcAft>
              <a:buClr>
                <a:schemeClr val="accent1"/>
              </a:buClr>
              <a:buSzPct val="80000"/>
              <a:buFont typeface="Noto Sans Symbols"/>
              <a:buChar char="▪"/>
            </a:pPr>
            <a:r>
              <a:rPr b="0" i="0" lang="en-US" sz="2900" u="sng" cap="none" strike="noStrike">
                <a:solidFill>
                  <a:schemeClr val="hlink"/>
                </a:solidFill>
                <a:latin typeface="Calibri"/>
                <a:ea typeface="Calibri"/>
                <a:cs typeface="Calibri"/>
                <a:sym typeface="Calibri"/>
                <a:hlinkClick r:id="rId5"/>
              </a:rPr>
              <a:t>facebook.com/SoftwareUniversity</a:t>
            </a:r>
          </a:p>
          <a:p>
            <a:pPr indent="-304747" lvl="1" marL="304747" marR="0" rtl="0" algn="l">
              <a:lnSpc>
                <a:spcPct val="100000"/>
              </a:lnSpc>
              <a:spcBef>
                <a:spcPts val="1200"/>
              </a:spcBef>
              <a:spcAft>
                <a:spcPts val="0"/>
              </a:spcAft>
              <a:buClr>
                <a:srgbClr val="F2B254"/>
              </a:buClr>
              <a:buSzPct val="100000"/>
              <a:buFont typeface="Noto Sans Symbols"/>
              <a:buChar char="▪"/>
            </a:pPr>
            <a:r>
              <a:rPr b="0" i="0" lang="en-US" sz="3200" u="none" cap="none" strike="noStrike">
                <a:solidFill>
                  <a:schemeClr val="lt1"/>
                </a:solidFill>
                <a:latin typeface="Calibri"/>
                <a:ea typeface="Calibri"/>
                <a:cs typeface="Calibri"/>
                <a:sym typeface="Calibri"/>
              </a:rPr>
              <a:t>Software University Forums</a:t>
            </a:r>
          </a:p>
          <a:p>
            <a:pPr indent="-317394" lvl="2" marL="609494" marR="0" rtl="0" algn="l">
              <a:lnSpc>
                <a:spcPct val="100000"/>
              </a:lnSpc>
              <a:spcBef>
                <a:spcPts val="1200"/>
              </a:spcBef>
              <a:spcAft>
                <a:spcPts val="0"/>
              </a:spcAft>
              <a:buClr>
                <a:srgbClr val="F2B254"/>
              </a:buClr>
              <a:buSzPct val="100000"/>
              <a:buFont typeface="Noto Sans Symbols"/>
              <a:buChar char="▪"/>
            </a:pPr>
            <a:r>
              <a:rPr b="0" i="0" lang="en-US" sz="3000" u="sng" cap="none" strike="noStrike">
                <a:solidFill>
                  <a:schemeClr val="hlink"/>
                </a:solidFill>
                <a:latin typeface="Calibri"/>
                <a:ea typeface="Calibri"/>
                <a:cs typeface="Calibri"/>
                <a:sym typeface="Calibri"/>
                <a:hlinkClick r:id="rId6"/>
              </a:rPr>
              <a:t>forum.softuni.bg</a:t>
            </a:r>
          </a:p>
        </p:txBody>
      </p:sp>
      <p:pic>
        <p:nvPicPr>
          <p:cNvPr descr="http://softuni.bg" id="592" name="Shape 592" title="Software University">
            <a:hlinkClick r:id="rId7"/>
          </p:cNvPr>
          <p:cNvPicPr preferRelativeResize="0"/>
          <p:nvPr/>
        </p:nvPicPr>
        <p:blipFill rotWithShape="1">
          <a:blip r:embed="rId8">
            <a:alphaModFix/>
          </a:blip>
          <a:srcRect b="0" l="0" r="0" t="0"/>
          <a:stretch/>
        </p:blipFill>
        <p:spPr>
          <a:xfrm>
            <a:off x="9726400" y="1594686"/>
            <a:ext cx="1698739" cy="1567923"/>
          </a:xfrm>
          <a:prstGeom prst="rect">
            <a:avLst/>
          </a:prstGeom>
          <a:noFill/>
          <a:ln cap="flat" cmpd="sng" w="12700">
            <a:solidFill>
              <a:srgbClr val="55438F">
                <a:alpha val="69803"/>
              </a:srgbClr>
            </a:solidFill>
            <a:prstDash val="solid"/>
            <a:round/>
            <a:headEnd len="med" w="med" type="none"/>
            <a:tailEnd len="med" w="med" type="none"/>
          </a:ln>
        </p:spPr>
      </p:pic>
      <p:pic>
        <p:nvPicPr>
          <p:cNvPr descr="http://softuni.org" id="593" name="Shape 593" title="Software University Foundation">
            <a:hlinkClick r:id="rId9"/>
          </p:cNvPr>
          <p:cNvPicPr preferRelativeResize="0"/>
          <p:nvPr/>
        </p:nvPicPr>
        <p:blipFill rotWithShape="1">
          <a:blip r:embed="rId10">
            <a:alphaModFix/>
          </a:blip>
          <a:srcRect b="-15226" l="-5359" r="-5359" t="-15226"/>
          <a:stretch/>
        </p:blipFill>
        <p:spPr>
          <a:xfrm>
            <a:off x="9457098" y="466964"/>
            <a:ext cx="2269870" cy="874916"/>
          </a:xfrm>
          <a:prstGeom prst="roundRect">
            <a:avLst>
              <a:gd fmla="val 3940" name="adj"/>
            </a:avLst>
          </a:prstGeom>
          <a:solidFill>
            <a:srgbClr val="231F20">
              <a:alpha val="49803"/>
            </a:srgbClr>
          </a:solidFill>
          <a:ln cap="flat" cmpd="sng" w="9525">
            <a:solidFill>
              <a:srgbClr val="EC9D11">
                <a:alpha val="40000"/>
              </a:srgbClr>
            </a:solidFill>
            <a:prstDash val="solid"/>
            <a:round/>
            <a:headEnd len="med" w="med" type="none"/>
            <a:tailEnd len="med" w="med" type="none"/>
          </a:ln>
        </p:spPr>
      </p:pic>
      <p:pic>
        <p:nvPicPr>
          <p:cNvPr descr="http://www.facebook.com/SoftwareUniversity" id="594" name="Shape 594" title="Software University @ Facebook">
            <a:hlinkClick r:id="rId11"/>
          </p:cNvPr>
          <p:cNvPicPr preferRelativeResize="0"/>
          <p:nvPr/>
        </p:nvPicPr>
        <p:blipFill rotWithShape="1">
          <a:blip r:embed="rId12">
            <a:alphaModFix/>
          </a:blip>
          <a:srcRect b="0" l="0" r="0" t="0"/>
          <a:stretch/>
        </p:blipFill>
        <p:spPr>
          <a:xfrm>
            <a:off x="10075536" y="3512062"/>
            <a:ext cx="1003034" cy="1016315"/>
          </a:xfrm>
          <a:prstGeom prst="rect">
            <a:avLst/>
          </a:prstGeom>
          <a:noFill/>
          <a:ln>
            <a:noFill/>
          </a:ln>
        </p:spPr>
      </p:pic>
      <p:pic>
        <p:nvPicPr>
          <p:cNvPr descr="http://forum.softuni.bg" id="595" name="Shape 595" title="Software University - Forum">
            <a:hlinkClick r:id="rId13"/>
          </p:cNvPr>
          <p:cNvPicPr preferRelativeResize="0"/>
          <p:nvPr/>
        </p:nvPicPr>
        <p:blipFill rotWithShape="1">
          <a:blip r:embed="rId14">
            <a:alphaModFix/>
          </a:blip>
          <a:srcRect b="0" l="0" r="0" t="0"/>
          <a:stretch/>
        </p:blipFill>
        <p:spPr>
          <a:xfrm>
            <a:off x="10109334" y="4876800"/>
            <a:ext cx="970116" cy="965275"/>
          </a:xfrm>
          <a:prstGeom prst="rect">
            <a:avLst/>
          </a:prstGeom>
          <a:noFill/>
          <a:ln>
            <a:noFill/>
          </a:ln>
        </p:spPr>
      </p:pic>
      <p:pic>
        <p:nvPicPr>
          <p:cNvPr id="596" name="Shape 596">
            <a:hlinkClick r:id="rId15"/>
          </p:cNvPr>
          <p:cNvPicPr preferRelativeResize="0"/>
          <p:nvPr/>
        </p:nvPicPr>
        <p:blipFill rotWithShape="1">
          <a:blip r:embed="rId16">
            <a:alphaModFix/>
          </a:blip>
          <a:srcRect b="0" l="0" r="0" t="0"/>
          <a:stretch/>
        </p:blipFill>
        <p:spPr>
          <a:xfrm>
            <a:off x="6762304" y="3093954"/>
            <a:ext cx="2286198" cy="24900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p:nvPr/>
        </p:nvSpPr>
        <p:spPr>
          <a:xfrm>
            <a:off x="5772500" y="2759425"/>
            <a:ext cx="6168000" cy="2343600"/>
          </a:xfrm>
          <a:prstGeom prst="rect">
            <a:avLst/>
          </a:prstGeom>
          <a:solidFill>
            <a:srgbClr val="603A14"/>
          </a:solidFill>
          <a:ln cap="flat" cmpd="sng" w="9525">
            <a:solidFill>
              <a:srgbClr val="F3F3F3"/>
            </a:solidFill>
            <a:prstDash val="dot"/>
            <a:round/>
            <a:headEnd len="med" w="med" type="none"/>
            <a:tailEnd len="med" w="med" type="none"/>
          </a:ln>
        </p:spPr>
        <p:txBody>
          <a:bodyPr anchorCtr="0" anchor="t" bIns="91425" lIns="91425" rIns="91425" wrap="square" tIns="91425">
            <a:noAutofit/>
          </a:bodyPr>
          <a:lstStyle/>
          <a:p>
            <a:pPr lvl="0">
              <a:spcBef>
                <a:spcPts val="0"/>
              </a:spcBef>
              <a:buNone/>
            </a:pPr>
            <a:r>
              <a:rPr lang="en-US" sz="2400">
                <a:solidFill>
                  <a:srgbClr val="F3F3F3"/>
                </a:solidFill>
              </a:rPr>
              <a:t>Server</a:t>
            </a:r>
          </a:p>
        </p:txBody>
      </p:sp>
      <p:sp>
        <p:nvSpPr>
          <p:cNvPr id="89" name="Shape 89"/>
          <p:cNvSpPr txBox="1"/>
          <p:nvPr>
            <p:ph idx="12" type="sldNum"/>
          </p:nvPr>
        </p:nvSpPr>
        <p:spPr>
          <a:xfrm>
            <a:off x="11566412" y="6525002"/>
            <a:ext cx="428700" cy="196500"/>
          </a:xfrm>
          <a:prstGeom prst="rect">
            <a:avLst/>
          </a:prstGeom>
        </p:spPr>
        <p:txBody>
          <a:bodyPr anchorCtr="0" anchor="ctr" bIns="36000" lIns="36000" rIns="36000" wrap="square" tIns="36000">
            <a:noAutofit/>
          </a:bodyPr>
          <a:lstStyle/>
          <a:p>
            <a:pPr lvl="0">
              <a:spcBef>
                <a:spcPts val="0"/>
              </a:spcBef>
              <a:buClr>
                <a:srgbClr val="000000"/>
              </a:buClr>
              <a:buSzPct val="25000"/>
              <a:buFont typeface="Arial"/>
              <a:buNone/>
            </a:pPr>
            <a:fld id="{00000000-1234-1234-1234-123412341234}" type="slidenum">
              <a:rPr lang="en-US"/>
              <a:t>‹#›</a:t>
            </a:fld>
          </a:p>
        </p:txBody>
      </p:sp>
      <p:sp>
        <p:nvSpPr>
          <p:cNvPr id="90" name="Shape 90"/>
          <p:cNvSpPr txBox="1"/>
          <p:nvPr>
            <p:ph type="title"/>
          </p:nvPr>
        </p:nvSpPr>
        <p:spPr>
          <a:xfrm>
            <a:off x="188815" y="40341"/>
            <a:ext cx="9577500" cy="1110900"/>
          </a:xfrm>
          <a:prstGeom prst="rect">
            <a:avLst/>
          </a:prstGeom>
        </p:spPr>
        <p:txBody>
          <a:bodyPr anchorCtr="0" anchor="ctr" bIns="91425" lIns="91425" rIns="91425" wrap="square" tIns="91425">
            <a:noAutofit/>
          </a:bodyPr>
          <a:lstStyle/>
          <a:p>
            <a:pPr lvl="0">
              <a:spcBef>
                <a:spcPts val="0"/>
              </a:spcBef>
              <a:buNone/>
            </a:pPr>
            <a:r>
              <a:rPr lang="en-US"/>
              <a:t>Big Picture</a:t>
            </a:r>
          </a:p>
        </p:txBody>
      </p:sp>
      <p:sp>
        <p:nvSpPr>
          <p:cNvPr id="91" name="Shape 91"/>
          <p:cNvSpPr/>
          <p:nvPr/>
        </p:nvSpPr>
        <p:spPr>
          <a:xfrm>
            <a:off x="10398575" y="3048625"/>
            <a:ext cx="1471025" cy="1481175"/>
          </a:xfrm>
          <a:prstGeom prst="flowChartMagneticDisk">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DB</a:t>
            </a:r>
          </a:p>
        </p:txBody>
      </p:sp>
      <p:sp>
        <p:nvSpPr>
          <p:cNvPr id="92" name="Shape 92"/>
          <p:cNvSpPr/>
          <p:nvPr/>
        </p:nvSpPr>
        <p:spPr>
          <a:xfrm>
            <a:off x="8349325" y="3390963"/>
            <a:ext cx="1579338" cy="923184"/>
          </a:xfrm>
          <a:prstGeom prst="flowChartTerminator">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PHP</a:t>
            </a:r>
          </a:p>
        </p:txBody>
      </p:sp>
      <p:sp>
        <p:nvSpPr>
          <p:cNvPr id="93" name="Shape 93"/>
          <p:cNvSpPr/>
          <p:nvPr/>
        </p:nvSpPr>
        <p:spPr>
          <a:xfrm>
            <a:off x="6188450" y="3380875"/>
            <a:ext cx="1633325" cy="1110900"/>
          </a:xfrm>
          <a:prstGeom prst="flowChartPredefinedProcess">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Web</a:t>
            </a:r>
            <a:br>
              <a:rPr lang="en-US" sz="2400"/>
            </a:br>
            <a:r>
              <a:rPr lang="en-US" sz="2400"/>
              <a:t>Server</a:t>
            </a:r>
          </a:p>
        </p:txBody>
      </p:sp>
      <p:sp>
        <p:nvSpPr>
          <p:cNvPr id="94" name="Shape 94"/>
          <p:cNvSpPr/>
          <p:nvPr/>
        </p:nvSpPr>
        <p:spPr>
          <a:xfrm>
            <a:off x="3357950" y="3048625"/>
            <a:ext cx="2191320" cy="1775412"/>
          </a:xfrm>
          <a:prstGeom prst="cloud">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Internet</a:t>
            </a:r>
          </a:p>
        </p:txBody>
      </p:sp>
      <p:sp>
        <p:nvSpPr>
          <p:cNvPr id="95" name="Shape 95"/>
          <p:cNvSpPr/>
          <p:nvPr/>
        </p:nvSpPr>
        <p:spPr>
          <a:xfrm>
            <a:off x="1237250" y="3474775"/>
            <a:ext cx="1410300" cy="923100"/>
          </a:xfrm>
          <a:prstGeom prst="flowChartAlternateProcess">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Browser</a:t>
            </a:r>
          </a:p>
        </p:txBody>
      </p:sp>
      <p:sp>
        <p:nvSpPr>
          <p:cNvPr id="96" name="Shape 96"/>
          <p:cNvSpPr/>
          <p:nvPr/>
        </p:nvSpPr>
        <p:spPr>
          <a:xfrm>
            <a:off x="405825" y="3753663"/>
            <a:ext cx="618900" cy="466800"/>
          </a:xfrm>
          <a:prstGeom prst="smileyFace">
            <a:avLst>
              <a:gd fmla="val 4653" name="adj"/>
            </a:avLst>
          </a:prstGeom>
          <a:solidFill>
            <a:srgbClr val="3C78D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97" name="Shape 97"/>
          <p:cNvCxnSpPr/>
          <p:nvPr/>
        </p:nvCxnSpPr>
        <p:spPr>
          <a:xfrm>
            <a:off x="2495675" y="3789225"/>
            <a:ext cx="3915900" cy="15300"/>
          </a:xfrm>
          <a:prstGeom prst="straightConnector1">
            <a:avLst/>
          </a:prstGeom>
          <a:noFill/>
          <a:ln cap="flat" cmpd="sng" w="76200">
            <a:solidFill>
              <a:srgbClr val="FF0000"/>
            </a:solidFill>
            <a:prstDash val="solid"/>
            <a:round/>
            <a:headEnd len="lg" w="lg" type="none"/>
            <a:tailEnd len="lg" w="lg" type="triangle"/>
          </a:ln>
        </p:spPr>
      </p:cxnSp>
      <p:cxnSp>
        <p:nvCxnSpPr>
          <p:cNvPr id="98" name="Shape 98"/>
          <p:cNvCxnSpPr/>
          <p:nvPr/>
        </p:nvCxnSpPr>
        <p:spPr>
          <a:xfrm>
            <a:off x="7466400" y="3783925"/>
            <a:ext cx="1166700" cy="0"/>
          </a:xfrm>
          <a:prstGeom prst="straightConnector1">
            <a:avLst/>
          </a:prstGeom>
          <a:noFill/>
          <a:ln cap="flat" cmpd="sng" w="76200">
            <a:solidFill>
              <a:srgbClr val="FF0000"/>
            </a:solidFill>
            <a:prstDash val="solid"/>
            <a:round/>
            <a:headEnd len="lg" w="lg" type="none"/>
            <a:tailEnd len="lg" w="lg" type="triangle"/>
          </a:ln>
        </p:spPr>
      </p:cxnSp>
      <p:cxnSp>
        <p:nvCxnSpPr>
          <p:cNvPr id="99" name="Shape 99"/>
          <p:cNvCxnSpPr/>
          <p:nvPr/>
        </p:nvCxnSpPr>
        <p:spPr>
          <a:xfrm>
            <a:off x="9607000" y="3783925"/>
            <a:ext cx="1166700" cy="0"/>
          </a:xfrm>
          <a:prstGeom prst="straightConnector1">
            <a:avLst/>
          </a:prstGeom>
          <a:noFill/>
          <a:ln cap="flat" cmpd="sng" w="76200">
            <a:solidFill>
              <a:srgbClr val="FF0000"/>
            </a:solidFill>
            <a:prstDash val="solid"/>
            <a:round/>
            <a:headEnd len="lg" w="lg" type="none"/>
            <a:tailEnd len="lg" w="lg" type="triangle"/>
          </a:ln>
        </p:spPr>
      </p:cxnSp>
      <p:cxnSp>
        <p:nvCxnSpPr>
          <p:cNvPr id="100" name="Shape 100"/>
          <p:cNvCxnSpPr/>
          <p:nvPr/>
        </p:nvCxnSpPr>
        <p:spPr>
          <a:xfrm>
            <a:off x="2475375" y="4088725"/>
            <a:ext cx="3930900" cy="0"/>
          </a:xfrm>
          <a:prstGeom prst="straightConnector1">
            <a:avLst/>
          </a:prstGeom>
          <a:noFill/>
          <a:ln cap="flat" cmpd="sng" w="76200">
            <a:solidFill>
              <a:srgbClr val="A64D79"/>
            </a:solidFill>
            <a:prstDash val="solid"/>
            <a:round/>
            <a:headEnd len="lg" w="lg" type="triangle"/>
            <a:tailEnd len="lg" w="lg" type="none"/>
          </a:ln>
        </p:spPr>
      </p:cxnSp>
      <p:cxnSp>
        <p:nvCxnSpPr>
          <p:cNvPr id="101" name="Shape 101"/>
          <p:cNvCxnSpPr/>
          <p:nvPr/>
        </p:nvCxnSpPr>
        <p:spPr>
          <a:xfrm>
            <a:off x="7466400" y="4088725"/>
            <a:ext cx="1166700" cy="0"/>
          </a:xfrm>
          <a:prstGeom prst="straightConnector1">
            <a:avLst/>
          </a:prstGeom>
          <a:noFill/>
          <a:ln cap="flat" cmpd="sng" w="76200">
            <a:solidFill>
              <a:srgbClr val="A64D79"/>
            </a:solidFill>
            <a:prstDash val="solid"/>
            <a:round/>
            <a:headEnd len="lg" w="lg" type="triangle"/>
            <a:tailEnd len="lg" w="lg" type="none"/>
          </a:ln>
        </p:spPr>
      </p:cxnSp>
      <p:cxnSp>
        <p:nvCxnSpPr>
          <p:cNvPr id="102" name="Shape 102"/>
          <p:cNvCxnSpPr/>
          <p:nvPr/>
        </p:nvCxnSpPr>
        <p:spPr>
          <a:xfrm>
            <a:off x="9607000" y="4088725"/>
            <a:ext cx="1166700" cy="0"/>
          </a:xfrm>
          <a:prstGeom prst="straightConnector1">
            <a:avLst/>
          </a:prstGeom>
          <a:noFill/>
          <a:ln cap="flat" cmpd="sng" w="76200">
            <a:solidFill>
              <a:srgbClr val="A64D79"/>
            </a:solidFill>
            <a:prstDash val="solid"/>
            <a:round/>
            <a:headEnd len="lg" w="lg" type="triangle"/>
            <a:tailEnd len="lg" w="lg" type="none"/>
          </a:ln>
        </p:spPr>
      </p:cxnSp>
      <p:sp>
        <p:nvSpPr>
          <p:cNvPr id="103" name="Shape 103"/>
          <p:cNvSpPr/>
          <p:nvPr/>
        </p:nvSpPr>
        <p:spPr>
          <a:xfrm>
            <a:off x="1237250" y="5240000"/>
            <a:ext cx="1410300" cy="923100"/>
          </a:xfrm>
          <a:prstGeom prst="flowChartAlternateProcess">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DB Client</a:t>
            </a:r>
          </a:p>
        </p:txBody>
      </p:sp>
      <p:cxnSp>
        <p:nvCxnSpPr>
          <p:cNvPr id="104" name="Shape 104"/>
          <p:cNvCxnSpPr>
            <a:stCxn id="103" idx="3"/>
            <a:endCxn id="91" idx="3"/>
          </p:cNvCxnSpPr>
          <p:nvPr/>
        </p:nvCxnSpPr>
        <p:spPr>
          <a:xfrm flipH="1" rot="10800000">
            <a:off x="2647550" y="4529750"/>
            <a:ext cx="8486400" cy="1171800"/>
          </a:xfrm>
          <a:prstGeom prst="bentConnector2">
            <a:avLst/>
          </a:prstGeom>
          <a:noFill/>
          <a:ln cap="flat" cmpd="sng" w="76200">
            <a:solidFill>
              <a:srgbClr val="FF0000"/>
            </a:solidFill>
            <a:prstDash val="dash"/>
            <a:round/>
            <a:headEnd len="lg" w="lg" type="stealth"/>
            <a:tailEnd len="lg" w="lg" type="stealth"/>
          </a:ln>
        </p:spPr>
      </p:cxnSp>
      <p:sp>
        <p:nvSpPr>
          <p:cNvPr id="105" name="Shape 105"/>
          <p:cNvSpPr/>
          <p:nvPr/>
        </p:nvSpPr>
        <p:spPr>
          <a:xfrm>
            <a:off x="2353625" y="1988425"/>
            <a:ext cx="1278300" cy="537600"/>
          </a:xfrm>
          <a:prstGeom prst="wedgeRoundRectCallout">
            <a:avLst>
              <a:gd fmla="val 12697" name="adj1"/>
              <a:gd fmla="val 28023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US" sz="2400"/>
              <a:t>HTTP</a:t>
            </a:r>
          </a:p>
        </p:txBody>
      </p:sp>
      <p:sp>
        <p:nvSpPr>
          <p:cNvPr id="106" name="Shape 106"/>
          <p:cNvSpPr/>
          <p:nvPr/>
        </p:nvSpPr>
        <p:spPr>
          <a:xfrm>
            <a:off x="7182625" y="1907275"/>
            <a:ext cx="1278300" cy="537600"/>
          </a:xfrm>
          <a:prstGeom prst="wedgeRoundRectCallout">
            <a:avLst>
              <a:gd fmla="val 12697" name="adj1"/>
              <a:gd fmla="val 28023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FILE</a:t>
            </a:r>
          </a:p>
        </p:txBody>
      </p:sp>
      <p:sp>
        <p:nvSpPr>
          <p:cNvPr id="107" name="Shape 107"/>
          <p:cNvSpPr/>
          <p:nvPr/>
        </p:nvSpPr>
        <p:spPr>
          <a:xfrm>
            <a:off x="9292775" y="1937725"/>
            <a:ext cx="2191200" cy="537600"/>
          </a:xfrm>
          <a:prstGeom prst="wedgeRoundRectCallout">
            <a:avLst>
              <a:gd fmla="val -12960" name="adj1"/>
              <a:gd fmla="val 28589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TCP/Socket</a:t>
            </a:r>
          </a:p>
        </p:txBody>
      </p:sp>
      <p:pic>
        <p:nvPicPr>
          <p:cNvPr descr="C:\Users\MadWings\Desktop\cargar-base-de-datos-con-heidisql.png" id="108" name="Shape 108"/>
          <p:cNvPicPr preferRelativeResize="0"/>
          <p:nvPr/>
        </p:nvPicPr>
        <p:blipFill rotWithShape="1">
          <a:blip r:embed="rId3">
            <a:alphaModFix/>
          </a:blip>
          <a:srcRect b="0" l="0" r="0" t="0"/>
          <a:stretch/>
        </p:blipFill>
        <p:spPr>
          <a:xfrm>
            <a:off x="832897" y="6254700"/>
            <a:ext cx="1086480" cy="466800"/>
          </a:xfrm>
          <a:prstGeom prst="rect">
            <a:avLst/>
          </a:prstGeom>
          <a:noFill/>
          <a:ln>
            <a:noFill/>
          </a:ln>
        </p:spPr>
      </p:pic>
      <p:pic>
        <p:nvPicPr>
          <p:cNvPr id="109" name="Shape 109"/>
          <p:cNvPicPr preferRelativeResize="0"/>
          <p:nvPr/>
        </p:nvPicPr>
        <p:blipFill rotWithShape="1">
          <a:blip r:embed="rId4">
            <a:alphaModFix/>
          </a:blip>
          <a:srcRect b="31661" l="0" r="0" t="0"/>
          <a:stretch/>
        </p:blipFill>
        <p:spPr>
          <a:xfrm>
            <a:off x="1965427" y="6256085"/>
            <a:ext cx="1086474" cy="464040"/>
          </a:xfrm>
          <a:prstGeom prst="rect">
            <a:avLst/>
          </a:prstGeom>
          <a:noFill/>
          <a:ln>
            <a:noFill/>
          </a:ln>
        </p:spPr>
      </p:pic>
      <p:sp>
        <p:nvSpPr>
          <p:cNvPr id="110" name="Shape 110"/>
          <p:cNvSpPr/>
          <p:nvPr/>
        </p:nvSpPr>
        <p:spPr>
          <a:xfrm>
            <a:off x="7821775" y="5987400"/>
            <a:ext cx="2191200" cy="537600"/>
          </a:xfrm>
          <a:prstGeom prst="wedgeRoundRectCallout">
            <a:avLst>
              <a:gd fmla="val 99912" name="adj1"/>
              <a:gd fmla="val -312077"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TCP/Socket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p:nvPr/>
        </p:nvSpPr>
        <p:spPr>
          <a:xfrm>
            <a:off x="5772500" y="2759425"/>
            <a:ext cx="6168000" cy="2343600"/>
          </a:xfrm>
          <a:prstGeom prst="rect">
            <a:avLst/>
          </a:prstGeom>
          <a:solidFill>
            <a:srgbClr val="603A14"/>
          </a:solidFill>
          <a:ln cap="flat" cmpd="sng" w="9525">
            <a:solidFill>
              <a:srgbClr val="F3F3F3"/>
            </a:solidFill>
            <a:prstDash val="dot"/>
            <a:round/>
            <a:headEnd len="med" w="med" type="none"/>
            <a:tailEnd len="med" w="med" type="none"/>
          </a:ln>
        </p:spPr>
        <p:txBody>
          <a:bodyPr anchorCtr="0" anchor="t" bIns="91425" lIns="91425" rIns="91425" wrap="square" tIns="91425">
            <a:noAutofit/>
          </a:bodyPr>
          <a:lstStyle/>
          <a:p>
            <a:pPr lvl="0" rtl="0">
              <a:spcBef>
                <a:spcPts val="0"/>
              </a:spcBef>
              <a:buNone/>
            </a:pPr>
            <a:r>
              <a:rPr lang="en-US" sz="2400">
                <a:solidFill>
                  <a:srgbClr val="F3F3F3"/>
                </a:solidFill>
              </a:rPr>
              <a:t>Server</a:t>
            </a:r>
          </a:p>
        </p:txBody>
      </p:sp>
      <p:sp>
        <p:nvSpPr>
          <p:cNvPr id="117" name="Shape 117"/>
          <p:cNvSpPr txBox="1"/>
          <p:nvPr>
            <p:ph idx="12" type="sldNum"/>
          </p:nvPr>
        </p:nvSpPr>
        <p:spPr>
          <a:xfrm>
            <a:off x="11566412" y="6525002"/>
            <a:ext cx="428700" cy="196500"/>
          </a:xfrm>
          <a:prstGeom prst="rect">
            <a:avLst/>
          </a:prstGeom>
        </p:spPr>
        <p:txBody>
          <a:bodyPr anchorCtr="0" anchor="ctr" bIns="36000" lIns="36000" rIns="36000" wrap="square" tIns="36000">
            <a:noAutofit/>
          </a:bodyPr>
          <a:lstStyle/>
          <a:p>
            <a:pPr lvl="0" rtl="0">
              <a:spcBef>
                <a:spcPts val="0"/>
              </a:spcBef>
              <a:buClr>
                <a:srgbClr val="000000"/>
              </a:buClr>
              <a:buSzPct val="25000"/>
              <a:buFont typeface="Arial"/>
              <a:buNone/>
            </a:pPr>
            <a:fld id="{00000000-1234-1234-1234-123412341234}" type="slidenum">
              <a:rPr lang="en-US"/>
              <a:t>‹#›</a:t>
            </a:fld>
          </a:p>
        </p:txBody>
      </p:sp>
      <p:sp>
        <p:nvSpPr>
          <p:cNvPr id="118" name="Shape 118"/>
          <p:cNvSpPr txBox="1"/>
          <p:nvPr>
            <p:ph type="title"/>
          </p:nvPr>
        </p:nvSpPr>
        <p:spPr>
          <a:xfrm>
            <a:off x="188815" y="40341"/>
            <a:ext cx="9577500" cy="1110900"/>
          </a:xfrm>
          <a:prstGeom prst="rect">
            <a:avLst/>
          </a:prstGeom>
        </p:spPr>
        <p:txBody>
          <a:bodyPr anchorCtr="0" anchor="ctr" bIns="91425" lIns="91425" rIns="91425" wrap="square" tIns="91425">
            <a:noAutofit/>
          </a:bodyPr>
          <a:lstStyle/>
          <a:p>
            <a:pPr lvl="0" rtl="0">
              <a:spcBef>
                <a:spcPts val="0"/>
              </a:spcBef>
              <a:buNone/>
            </a:pPr>
            <a:r>
              <a:rPr lang="en-US"/>
              <a:t>Big Picture</a:t>
            </a:r>
          </a:p>
        </p:txBody>
      </p:sp>
      <p:sp>
        <p:nvSpPr>
          <p:cNvPr id="119" name="Shape 119"/>
          <p:cNvSpPr/>
          <p:nvPr/>
        </p:nvSpPr>
        <p:spPr>
          <a:xfrm>
            <a:off x="10398575" y="3048625"/>
            <a:ext cx="1471025" cy="1481175"/>
          </a:xfrm>
          <a:prstGeom prst="flowChartMagneticDisk">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DB</a:t>
            </a:r>
          </a:p>
        </p:txBody>
      </p:sp>
      <p:sp>
        <p:nvSpPr>
          <p:cNvPr id="120" name="Shape 120"/>
          <p:cNvSpPr/>
          <p:nvPr/>
        </p:nvSpPr>
        <p:spPr>
          <a:xfrm>
            <a:off x="8349325" y="3390963"/>
            <a:ext cx="1579338" cy="923184"/>
          </a:xfrm>
          <a:prstGeom prst="flowChartTerminator">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PHP</a:t>
            </a:r>
          </a:p>
        </p:txBody>
      </p:sp>
      <p:sp>
        <p:nvSpPr>
          <p:cNvPr id="121" name="Shape 121"/>
          <p:cNvSpPr/>
          <p:nvPr/>
        </p:nvSpPr>
        <p:spPr>
          <a:xfrm>
            <a:off x="6043200" y="3380875"/>
            <a:ext cx="1778575" cy="1110900"/>
          </a:xfrm>
          <a:prstGeom prst="flowChartPredefinedProcess">
            <a:avLst/>
          </a:prstGeom>
          <a:solidFill>
            <a:schemeClr val="accent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CLI</a:t>
            </a:r>
          </a:p>
        </p:txBody>
      </p:sp>
      <p:sp>
        <p:nvSpPr>
          <p:cNvPr id="122" name="Shape 122"/>
          <p:cNvSpPr/>
          <p:nvPr/>
        </p:nvSpPr>
        <p:spPr>
          <a:xfrm>
            <a:off x="1632950" y="3619150"/>
            <a:ext cx="618900" cy="466800"/>
          </a:xfrm>
          <a:prstGeom prst="smileyFace">
            <a:avLst>
              <a:gd fmla="val 4653" name="adj"/>
            </a:avLst>
          </a:prstGeom>
          <a:solidFill>
            <a:srgbClr val="3C78D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123" name="Shape 123"/>
          <p:cNvCxnSpPr/>
          <p:nvPr/>
        </p:nvCxnSpPr>
        <p:spPr>
          <a:xfrm>
            <a:off x="7466400" y="3783925"/>
            <a:ext cx="1166700" cy="0"/>
          </a:xfrm>
          <a:prstGeom prst="straightConnector1">
            <a:avLst/>
          </a:prstGeom>
          <a:noFill/>
          <a:ln cap="flat" cmpd="sng" w="76200">
            <a:solidFill>
              <a:srgbClr val="FF0000"/>
            </a:solidFill>
            <a:prstDash val="solid"/>
            <a:round/>
            <a:headEnd len="lg" w="lg" type="none"/>
            <a:tailEnd len="lg" w="lg" type="triangle"/>
          </a:ln>
        </p:spPr>
      </p:cxnSp>
      <p:cxnSp>
        <p:nvCxnSpPr>
          <p:cNvPr id="124" name="Shape 124"/>
          <p:cNvCxnSpPr/>
          <p:nvPr/>
        </p:nvCxnSpPr>
        <p:spPr>
          <a:xfrm>
            <a:off x="9607000" y="3783925"/>
            <a:ext cx="1166700" cy="0"/>
          </a:xfrm>
          <a:prstGeom prst="straightConnector1">
            <a:avLst/>
          </a:prstGeom>
          <a:noFill/>
          <a:ln cap="flat" cmpd="sng" w="76200">
            <a:solidFill>
              <a:srgbClr val="FF0000"/>
            </a:solidFill>
            <a:prstDash val="solid"/>
            <a:round/>
            <a:headEnd len="lg" w="lg" type="none"/>
            <a:tailEnd len="lg" w="lg" type="triangle"/>
          </a:ln>
        </p:spPr>
      </p:cxnSp>
      <p:cxnSp>
        <p:nvCxnSpPr>
          <p:cNvPr id="125" name="Shape 125"/>
          <p:cNvCxnSpPr/>
          <p:nvPr/>
        </p:nvCxnSpPr>
        <p:spPr>
          <a:xfrm>
            <a:off x="7466400" y="4088725"/>
            <a:ext cx="1166700" cy="0"/>
          </a:xfrm>
          <a:prstGeom prst="straightConnector1">
            <a:avLst/>
          </a:prstGeom>
          <a:noFill/>
          <a:ln cap="flat" cmpd="sng" w="76200">
            <a:solidFill>
              <a:srgbClr val="A64D79"/>
            </a:solidFill>
            <a:prstDash val="solid"/>
            <a:round/>
            <a:headEnd len="lg" w="lg" type="triangle"/>
            <a:tailEnd len="lg" w="lg" type="none"/>
          </a:ln>
        </p:spPr>
      </p:cxnSp>
      <p:cxnSp>
        <p:nvCxnSpPr>
          <p:cNvPr id="126" name="Shape 126"/>
          <p:cNvCxnSpPr/>
          <p:nvPr/>
        </p:nvCxnSpPr>
        <p:spPr>
          <a:xfrm>
            <a:off x="9607000" y="4088725"/>
            <a:ext cx="1166700" cy="0"/>
          </a:xfrm>
          <a:prstGeom prst="straightConnector1">
            <a:avLst/>
          </a:prstGeom>
          <a:noFill/>
          <a:ln cap="flat" cmpd="sng" w="76200">
            <a:solidFill>
              <a:srgbClr val="A64D79"/>
            </a:solidFill>
            <a:prstDash val="solid"/>
            <a:round/>
            <a:headEnd len="lg" w="lg" type="triangle"/>
            <a:tailEnd len="lg" w="lg" type="none"/>
          </a:ln>
        </p:spPr>
      </p:cxnSp>
      <p:sp>
        <p:nvSpPr>
          <p:cNvPr id="127" name="Shape 127"/>
          <p:cNvSpPr/>
          <p:nvPr/>
        </p:nvSpPr>
        <p:spPr>
          <a:xfrm>
            <a:off x="1237250" y="5240000"/>
            <a:ext cx="1410300" cy="923100"/>
          </a:xfrm>
          <a:prstGeom prst="flowChartAlternateProcess">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DB Client</a:t>
            </a:r>
          </a:p>
        </p:txBody>
      </p:sp>
      <p:cxnSp>
        <p:nvCxnSpPr>
          <p:cNvPr id="128" name="Shape 128"/>
          <p:cNvCxnSpPr>
            <a:stCxn id="127" idx="3"/>
            <a:endCxn id="119" idx="3"/>
          </p:cNvCxnSpPr>
          <p:nvPr/>
        </p:nvCxnSpPr>
        <p:spPr>
          <a:xfrm flipH="1" rot="10800000">
            <a:off x="2647550" y="4529750"/>
            <a:ext cx="8486400" cy="1171800"/>
          </a:xfrm>
          <a:prstGeom prst="bentConnector2">
            <a:avLst/>
          </a:prstGeom>
          <a:noFill/>
          <a:ln cap="flat" cmpd="sng" w="76200">
            <a:solidFill>
              <a:srgbClr val="FF0000"/>
            </a:solidFill>
            <a:prstDash val="dash"/>
            <a:round/>
            <a:headEnd len="lg" w="lg" type="stealth"/>
            <a:tailEnd len="lg" w="lg" type="stealth"/>
          </a:ln>
        </p:spPr>
      </p:cxnSp>
      <p:sp>
        <p:nvSpPr>
          <p:cNvPr id="129" name="Shape 129"/>
          <p:cNvSpPr/>
          <p:nvPr/>
        </p:nvSpPr>
        <p:spPr>
          <a:xfrm>
            <a:off x="7182625" y="1907275"/>
            <a:ext cx="1278300" cy="537600"/>
          </a:xfrm>
          <a:prstGeom prst="wedgeRoundRectCallout">
            <a:avLst>
              <a:gd fmla="val 12697" name="adj1"/>
              <a:gd fmla="val 28023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STDIN</a:t>
            </a:r>
          </a:p>
        </p:txBody>
      </p:sp>
      <p:sp>
        <p:nvSpPr>
          <p:cNvPr id="130" name="Shape 130"/>
          <p:cNvSpPr/>
          <p:nvPr/>
        </p:nvSpPr>
        <p:spPr>
          <a:xfrm>
            <a:off x="9292775" y="1937725"/>
            <a:ext cx="2191200" cy="537600"/>
          </a:xfrm>
          <a:prstGeom prst="wedgeRoundRectCallout">
            <a:avLst>
              <a:gd fmla="val -12960" name="adj1"/>
              <a:gd fmla="val 285896"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TCP/Socket</a:t>
            </a:r>
          </a:p>
        </p:txBody>
      </p:sp>
      <p:pic>
        <p:nvPicPr>
          <p:cNvPr descr="C:\Users\MadWings\Desktop\cargar-base-de-datos-con-heidisql.png" id="131" name="Shape 131"/>
          <p:cNvPicPr preferRelativeResize="0"/>
          <p:nvPr/>
        </p:nvPicPr>
        <p:blipFill rotWithShape="1">
          <a:blip r:embed="rId3">
            <a:alphaModFix/>
          </a:blip>
          <a:srcRect b="0" l="0" r="0" t="0"/>
          <a:stretch/>
        </p:blipFill>
        <p:spPr>
          <a:xfrm>
            <a:off x="832897" y="6254700"/>
            <a:ext cx="1086480" cy="466800"/>
          </a:xfrm>
          <a:prstGeom prst="rect">
            <a:avLst/>
          </a:prstGeom>
          <a:noFill/>
          <a:ln>
            <a:noFill/>
          </a:ln>
        </p:spPr>
      </p:pic>
      <p:pic>
        <p:nvPicPr>
          <p:cNvPr id="132" name="Shape 132"/>
          <p:cNvPicPr preferRelativeResize="0"/>
          <p:nvPr/>
        </p:nvPicPr>
        <p:blipFill rotWithShape="1">
          <a:blip r:embed="rId4">
            <a:alphaModFix/>
          </a:blip>
          <a:srcRect b="31661" l="0" r="0" t="0"/>
          <a:stretch/>
        </p:blipFill>
        <p:spPr>
          <a:xfrm>
            <a:off x="1965427" y="6256085"/>
            <a:ext cx="1086474" cy="464040"/>
          </a:xfrm>
          <a:prstGeom prst="rect">
            <a:avLst/>
          </a:prstGeom>
          <a:noFill/>
          <a:ln>
            <a:noFill/>
          </a:ln>
        </p:spPr>
      </p:pic>
      <p:sp>
        <p:nvSpPr>
          <p:cNvPr id="133" name="Shape 133"/>
          <p:cNvSpPr/>
          <p:nvPr/>
        </p:nvSpPr>
        <p:spPr>
          <a:xfrm>
            <a:off x="7821775" y="5987400"/>
            <a:ext cx="2191200" cy="537600"/>
          </a:xfrm>
          <a:prstGeom prst="wedgeRoundRectCallout">
            <a:avLst>
              <a:gd fmla="val 99912" name="adj1"/>
              <a:gd fmla="val -312077"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2400"/>
              <a:t>TCP/Socket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139" name="Shape 139"/>
          <p:cNvSpPr txBox="1"/>
          <p:nvPr>
            <p:ph idx="1" type="body"/>
          </p:nvPr>
        </p:nvSpPr>
        <p:spPr>
          <a:xfrm>
            <a:off x="190413" y="1151121"/>
            <a:ext cx="11804822" cy="5570355"/>
          </a:xfrm>
          <a:prstGeom prst="rect">
            <a:avLst/>
          </a:prstGeom>
          <a:noFill/>
          <a:ln>
            <a:noFill/>
          </a:ln>
        </p:spPr>
        <p:txBody>
          <a:bodyPr anchorCtr="0" anchor="t" bIns="36000" lIns="108000" rIns="108000" wrap="square" tIns="36000">
            <a:noAutofit/>
          </a:bodyPr>
          <a:lstStyle/>
          <a:p>
            <a:pPr indent="-304747" lvl="0" marL="304747" marR="0" rtl="0" algn="l">
              <a:lnSpc>
                <a:spcPct val="105000"/>
              </a:lnSpc>
              <a:spcBef>
                <a:spcPts val="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Logical Storage</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Instance</a:t>
            </a:r>
          </a:p>
          <a:p>
            <a:pPr indent="-241193"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Database/</a:t>
            </a:r>
            <a:r>
              <a:rPr lang="en-US"/>
              <a:t>Schema</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Table</a:t>
            </a:r>
          </a:p>
          <a:p>
            <a:pPr indent="-304747" lvl="0" marL="304747"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Physical Storage</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Data files and Log files</a:t>
            </a:r>
          </a:p>
          <a:p>
            <a:pPr indent="-241192"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lt1"/>
                </a:solidFill>
                <a:latin typeface="Calibri"/>
                <a:ea typeface="Calibri"/>
                <a:cs typeface="Calibri"/>
                <a:sym typeface="Calibri"/>
              </a:rPr>
              <a:t>Data pages</a:t>
            </a:r>
          </a:p>
        </p:txBody>
      </p:sp>
      <p:sp>
        <p:nvSpPr>
          <p:cNvPr id="140" name="Shape 140"/>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MySQL Server Architecture</a:t>
            </a:r>
          </a:p>
        </p:txBody>
      </p:sp>
      <p:sp>
        <p:nvSpPr>
          <p:cNvPr id="141" name="Shape 141"/>
          <p:cNvSpPr/>
          <p:nvPr/>
        </p:nvSpPr>
        <p:spPr>
          <a:xfrm>
            <a:off x="5103812" y="1295400"/>
            <a:ext cx="6400800" cy="2971800"/>
          </a:xfrm>
          <a:prstGeom prst="roundRect">
            <a:avLst>
              <a:gd fmla="val 5385" name="adj"/>
            </a:avLst>
          </a:prstGeom>
          <a:solidFill>
            <a:srgbClr val="CC0000"/>
          </a:solidFill>
          <a:ln cap="flat" cmpd="sng" w="57150">
            <a:solidFill>
              <a:srgbClr val="F3CD60"/>
            </a:solidFill>
            <a:prstDash val="dash"/>
            <a:miter lim="800000"/>
            <a:headEnd len="med" w="med" type="none"/>
            <a:tailEnd len="med" w="med" type="none"/>
          </a:ln>
        </p:spPr>
        <p:txBody>
          <a:bodyPr anchorCtr="0" anchor="t" bIns="45700" lIns="91425" rIns="91425" wrap="square" tIns="45700">
            <a:noAutofit/>
          </a:bodyPr>
          <a:lstStyle/>
          <a:p>
            <a:pPr indent="0" lvl="0" marL="0" marR="0" rtl="0" algn="ctr">
              <a:spcBef>
                <a:spcPts val="0"/>
              </a:spcBef>
              <a:buSzPct val="25000"/>
              <a:buNone/>
            </a:pPr>
            <a:r>
              <a:rPr b="1" lang="en-US" sz="2800">
                <a:solidFill>
                  <a:srgbClr val="FBEEDC"/>
                </a:solidFill>
                <a:latin typeface="Consolas"/>
                <a:ea typeface="Consolas"/>
                <a:cs typeface="Consolas"/>
                <a:sym typeface="Consolas"/>
              </a:rPr>
              <a:t>Instance</a:t>
            </a:r>
          </a:p>
        </p:txBody>
      </p:sp>
      <p:sp>
        <p:nvSpPr>
          <p:cNvPr id="142" name="Shape 142"/>
          <p:cNvSpPr/>
          <p:nvPr/>
        </p:nvSpPr>
        <p:spPr>
          <a:xfrm>
            <a:off x="5250180" y="1905000"/>
            <a:ext cx="3817620" cy="2202543"/>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Database</a:t>
            </a:r>
          </a:p>
        </p:txBody>
      </p:sp>
      <p:sp>
        <p:nvSpPr>
          <p:cNvPr id="143" name="Shape 143"/>
          <p:cNvSpPr/>
          <p:nvPr/>
        </p:nvSpPr>
        <p:spPr>
          <a:xfrm>
            <a:off x="5408612" y="2361828"/>
            <a:ext cx="1094400" cy="475200"/>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Table</a:t>
            </a:r>
          </a:p>
        </p:txBody>
      </p:sp>
      <p:sp>
        <p:nvSpPr>
          <p:cNvPr id="144" name="Shape 144"/>
          <p:cNvSpPr/>
          <p:nvPr/>
        </p:nvSpPr>
        <p:spPr>
          <a:xfrm>
            <a:off x="6586748" y="2361828"/>
            <a:ext cx="1094400" cy="475200"/>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Table</a:t>
            </a:r>
          </a:p>
        </p:txBody>
      </p:sp>
      <p:sp>
        <p:nvSpPr>
          <p:cNvPr id="145" name="Shape 145"/>
          <p:cNvSpPr/>
          <p:nvPr/>
        </p:nvSpPr>
        <p:spPr>
          <a:xfrm>
            <a:off x="7764884" y="2361828"/>
            <a:ext cx="1094400" cy="475200"/>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Table</a:t>
            </a:r>
          </a:p>
        </p:txBody>
      </p:sp>
      <p:sp>
        <p:nvSpPr>
          <p:cNvPr id="146" name="Shape 146"/>
          <p:cNvSpPr/>
          <p:nvPr/>
        </p:nvSpPr>
        <p:spPr>
          <a:xfrm>
            <a:off x="9195408" y="1905000"/>
            <a:ext cx="2185355" cy="1012371"/>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Database</a:t>
            </a:r>
          </a:p>
        </p:txBody>
      </p:sp>
      <p:sp>
        <p:nvSpPr>
          <p:cNvPr id="147" name="Shape 147"/>
          <p:cNvSpPr/>
          <p:nvPr/>
        </p:nvSpPr>
        <p:spPr>
          <a:xfrm>
            <a:off x="9195408" y="3095172"/>
            <a:ext cx="2185355" cy="1012371"/>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rPr b="1" lang="en-US" sz="2400">
                <a:solidFill>
                  <a:srgbClr val="FBEEDC"/>
                </a:solidFill>
                <a:latin typeface="Consolas"/>
                <a:ea typeface="Consolas"/>
                <a:cs typeface="Consolas"/>
                <a:sym typeface="Consolas"/>
              </a:rPr>
              <a:t>Database</a:t>
            </a:r>
          </a:p>
        </p:txBody>
      </p:sp>
      <p:grpSp>
        <p:nvGrpSpPr>
          <p:cNvPr id="148" name="Shape 148"/>
          <p:cNvGrpSpPr/>
          <p:nvPr/>
        </p:nvGrpSpPr>
        <p:grpSpPr>
          <a:xfrm>
            <a:off x="5103800" y="4876591"/>
            <a:ext cx="6400800" cy="1757939"/>
            <a:chOff x="5103812" y="4876800"/>
            <a:chExt cx="6400800" cy="1423202"/>
          </a:xfrm>
        </p:grpSpPr>
        <p:pic>
          <p:nvPicPr>
            <p:cNvPr id="149" name="Shape 149"/>
            <p:cNvPicPr preferRelativeResize="0"/>
            <p:nvPr/>
          </p:nvPicPr>
          <p:blipFill rotWithShape="1">
            <a:blip r:embed="rId3">
              <a:alphaModFix/>
            </a:blip>
            <a:srcRect b="0" l="0" r="0" t="0"/>
            <a:stretch/>
          </p:blipFill>
          <p:spPr>
            <a:xfrm>
              <a:off x="5383802" y="5155321"/>
              <a:ext cx="862384" cy="862384"/>
            </a:xfrm>
            <a:prstGeom prst="rect">
              <a:avLst/>
            </a:prstGeom>
            <a:noFill/>
            <a:ln>
              <a:noFill/>
            </a:ln>
          </p:spPr>
        </p:pic>
        <p:sp>
          <p:nvSpPr>
            <p:cNvPr id="150" name="Shape 150"/>
            <p:cNvSpPr/>
            <p:nvPr/>
          </p:nvSpPr>
          <p:spPr>
            <a:xfrm>
              <a:off x="5103812" y="4876800"/>
              <a:ext cx="6400800" cy="1423202"/>
            </a:xfrm>
            <a:prstGeom prst="roundRect">
              <a:avLst>
                <a:gd fmla="val 5385" name="adj"/>
              </a:avLst>
            </a:prstGeom>
            <a:noFill/>
            <a:ln cap="flat" cmpd="sng" w="57150">
              <a:solidFill>
                <a:srgbClr val="F3CD60"/>
              </a:solidFill>
              <a:prstDash val="dash"/>
              <a:miter lim="800000"/>
              <a:headEnd len="med" w="med" type="none"/>
              <a:tailEnd len="med" w="med" type="none"/>
            </a:ln>
          </p:spPr>
          <p:txBody>
            <a:bodyPr anchorCtr="0" anchor="t" bIns="45700" lIns="91425" rIns="91425" wrap="square" tIns="45700">
              <a:noAutofit/>
            </a:bodyPr>
            <a:lstStyle/>
            <a:p>
              <a:pPr indent="0" lvl="0" marL="0" marR="0" rtl="0" algn="ctr">
                <a:spcBef>
                  <a:spcPts val="0"/>
                </a:spcBef>
                <a:buNone/>
              </a:pPr>
              <a:r>
                <a:t/>
              </a:r>
              <a:endParaRPr b="1" sz="2800">
                <a:solidFill>
                  <a:srgbClr val="FBEEDC"/>
                </a:solidFill>
                <a:latin typeface="Consolas"/>
                <a:ea typeface="Consolas"/>
                <a:cs typeface="Consolas"/>
                <a:sym typeface="Consolas"/>
              </a:endParaRPr>
            </a:p>
          </p:txBody>
        </p:sp>
      </p:grpSp>
      <p:sp>
        <p:nvSpPr>
          <p:cNvPr id="151" name="Shape 151"/>
          <p:cNvSpPr/>
          <p:nvPr/>
        </p:nvSpPr>
        <p:spPr>
          <a:xfrm>
            <a:off x="6527558" y="5359962"/>
            <a:ext cx="2331900" cy="1191300"/>
          </a:xfrm>
          <a:prstGeom prst="roundRect">
            <a:avLst>
              <a:gd fmla="val 5319" name="adj"/>
            </a:avLst>
          </a:prstGeom>
          <a:solidFill>
            <a:srgbClr val="F0A22E">
              <a:alpha val="24705"/>
            </a:srgbClr>
          </a:solidFill>
          <a:ln cap="flat" cmpd="sng" w="38100">
            <a:solidFill>
              <a:srgbClr val="F3CD60"/>
            </a:solidFill>
            <a:prstDash val="solid"/>
            <a:miter lim="800000"/>
            <a:headEnd len="med" w="med" type="none"/>
            <a:tailEnd len="med" w="med" type="none"/>
          </a:ln>
        </p:spPr>
        <p:txBody>
          <a:bodyPr anchorCtr="0" anchor="t"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Data</a:t>
            </a:r>
          </a:p>
        </p:txBody>
      </p:sp>
      <p:sp>
        <p:nvSpPr>
          <p:cNvPr id="152" name="Shape 152"/>
          <p:cNvSpPr/>
          <p:nvPr/>
        </p:nvSpPr>
        <p:spPr>
          <a:xfrm rot="5400000">
            <a:off x="8101301" y="4280339"/>
            <a:ext cx="421691" cy="583321"/>
          </a:xfrm>
          <a:prstGeom prst="rightArrow">
            <a:avLst>
              <a:gd fmla="val 50000" name="adj1"/>
              <a:gd fmla="val 50000" name="adj2"/>
            </a:avLst>
          </a:prstGeom>
          <a:solidFill>
            <a:schemeClr val="accent1"/>
          </a:solidFill>
          <a:ln cap="flat" cmpd="sng" w="12700">
            <a:solidFill>
              <a:srgbClr val="B18A4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53" name="Shape 153"/>
          <p:cNvSpPr/>
          <p:nvPr/>
        </p:nvSpPr>
        <p:spPr>
          <a:xfrm>
            <a:off x="9047321" y="5359962"/>
            <a:ext cx="2331900" cy="1191300"/>
          </a:xfrm>
          <a:prstGeom prst="roundRect">
            <a:avLst>
              <a:gd fmla="val 5319" name="adj"/>
            </a:avLst>
          </a:prstGeom>
          <a:solidFill>
            <a:schemeClr val="accent2">
              <a:alpha val="24705"/>
            </a:schemeClr>
          </a:solidFill>
          <a:ln cap="flat" cmpd="sng" w="38100">
            <a:solidFill>
              <a:schemeClr val="accent2"/>
            </a:solidFill>
            <a:prstDash val="solid"/>
            <a:miter lim="800000"/>
            <a:headEnd len="med" w="med" type="none"/>
            <a:tailEnd len="med" w="med" type="none"/>
          </a:ln>
        </p:spPr>
        <p:txBody>
          <a:bodyPr anchorCtr="0" anchor="t"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Logs</a:t>
            </a:r>
          </a:p>
        </p:txBody>
      </p:sp>
      <p:grpSp>
        <p:nvGrpSpPr>
          <p:cNvPr id="154" name="Shape 154"/>
          <p:cNvGrpSpPr/>
          <p:nvPr/>
        </p:nvGrpSpPr>
        <p:grpSpPr>
          <a:xfrm>
            <a:off x="9085262" y="5880904"/>
            <a:ext cx="609600" cy="533400"/>
            <a:chOff x="3998912" y="2209800"/>
            <a:chExt cx="609600" cy="533400"/>
          </a:xfrm>
        </p:grpSpPr>
        <p:sp>
          <p:nvSpPr>
            <p:cNvPr id="155" name="Shape 155"/>
            <p:cNvSpPr/>
            <p:nvPr/>
          </p:nvSpPr>
          <p:spPr>
            <a:xfrm rot="10800000">
              <a:off x="4113212" y="2209800"/>
              <a:ext cx="381000" cy="533400"/>
            </a:xfrm>
            <a:prstGeom prst="foldedCorner">
              <a:avLst>
                <a:gd fmla="val 44167" name="adj"/>
              </a:avLst>
            </a:prstGeom>
            <a:solidFill>
              <a:srgbClr val="00B050">
                <a:alpha val="24705"/>
              </a:srgbClr>
            </a:solidFill>
            <a:ln cap="flat" cmpd="sng" w="12700">
              <a:solidFill>
                <a:srgbClr val="00B05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56" name="Shape 156"/>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57" name="Shape 157"/>
          <p:cNvGrpSpPr/>
          <p:nvPr/>
        </p:nvGrpSpPr>
        <p:grpSpPr>
          <a:xfrm>
            <a:off x="9628847" y="5880904"/>
            <a:ext cx="609600" cy="533400"/>
            <a:chOff x="3998912" y="2209800"/>
            <a:chExt cx="609600" cy="533400"/>
          </a:xfrm>
        </p:grpSpPr>
        <p:sp>
          <p:nvSpPr>
            <p:cNvPr id="158" name="Shape 158"/>
            <p:cNvSpPr/>
            <p:nvPr/>
          </p:nvSpPr>
          <p:spPr>
            <a:xfrm rot="10800000">
              <a:off x="4113212" y="2209800"/>
              <a:ext cx="381000" cy="533400"/>
            </a:xfrm>
            <a:prstGeom prst="foldedCorner">
              <a:avLst>
                <a:gd fmla="val 44167" name="adj"/>
              </a:avLst>
            </a:prstGeom>
            <a:solidFill>
              <a:srgbClr val="00B050">
                <a:alpha val="24705"/>
              </a:srgbClr>
            </a:solidFill>
            <a:ln cap="flat" cmpd="sng" w="12700">
              <a:solidFill>
                <a:srgbClr val="00B05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59" name="Shape 159"/>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60" name="Shape 160"/>
          <p:cNvGrpSpPr/>
          <p:nvPr/>
        </p:nvGrpSpPr>
        <p:grpSpPr>
          <a:xfrm>
            <a:off x="10172432" y="5880904"/>
            <a:ext cx="609600" cy="533400"/>
            <a:chOff x="3998912" y="2209800"/>
            <a:chExt cx="609600" cy="533400"/>
          </a:xfrm>
        </p:grpSpPr>
        <p:sp>
          <p:nvSpPr>
            <p:cNvPr id="161" name="Shape 161"/>
            <p:cNvSpPr/>
            <p:nvPr/>
          </p:nvSpPr>
          <p:spPr>
            <a:xfrm rot="10800000">
              <a:off x="4113212" y="2209800"/>
              <a:ext cx="381000" cy="533400"/>
            </a:xfrm>
            <a:prstGeom prst="foldedCorner">
              <a:avLst>
                <a:gd fmla="val 44167" name="adj"/>
              </a:avLst>
            </a:prstGeom>
            <a:solidFill>
              <a:srgbClr val="00B050">
                <a:alpha val="24705"/>
              </a:srgbClr>
            </a:solidFill>
            <a:ln cap="flat" cmpd="sng" w="12700">
              <a:solidFill>
                <a:srgbClr val="00B05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62" name="Shape 162"/>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63" name="Shape 163"/>
          <p:cNvGrpSpPr/>
          <p:nvPr/>
        </p:nvGrpSpPr>
        <p:grpSpPr>
          <a:xfrm>
            <a:off x="10716017" y="5880904"/>
            <a:ext cx="609600" cy="533400"/>
            <a:chOff x="3998912" y="2209800"/>
            <a:chExt cx="609600" cy="533400"/>
          </a:xfrm>
        </p:grpSpPr>
        <p:sp>
          <p:nvSpPr>
            <p:cNvPr id="164" name="Shape 164"/>
            <p:cNvSpPr/>
            <p:nvPr/>
          </p:nvSpPr>
          <p:spPr>
            <a:xfrm rot="10800000">
              <a:off x="4113212" y="2209800"/>
              <a:ext cx="381000" cy="533400"/>
            </a:xfrm>
            <a:prstGeom prst="foldedCorner">
              <a:avLst>
                <a:gd fmla="val 44167" name="adj"/>
              </a:avLst>
            </a:prstGeom>
            <a:solidFill>
              <a:srgbClr val="00B050">
                <a:alpha val="24705"/>
              </a:srgbClr>
            </a:solidFill>
            <a:ln cap="flat" cmpd="sng" w="12700">
              <a:solidFill>
                <a:srgbClr val="00B05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65" name="Shape 165"/>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66" name="Shape 166"/>
          <p:cNvGrpSpPr/>
          <p:nvPr/>
        </p:nvGrpSpPr>
        <p:grpSpPr>
          <a:xfrm>
            <a:off x="6551136" y="5880904"/>
            <a:ext cx="609600" cy="533400"/>
            <a:chOff x="3998912" y="2209800"/>
            <a:chExt cx="609600" cy="533400"/>
          </a:xfrm>
        </p:grpSpPr>
        <p:sp>
          <p:nvSpPr>
            <p:cNvPr id="167" name="Shape 167"/>
            <p:cNvSpPr/>
            <p:nvPr/>
          </p:nvSpPr>
          <p:spPr>
            <a:xfrm rot="10800000">
              <a:off x="4113212" y="2209800"/>
              <a:ext cx="381000" cy="533400"/>
            </a:xfrm>
            <a:prstGeom prst="foldedCorner">
              <a:avLst>
                <a:gd fmla="val 44167" name="adj"/>
              </a:avLst>
            </a:prstGeom>
            <a:solidFill>
              <a:schemeClr val="accent1">
                <a:alpha val="24705"/>
              </a:schemeClr>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68" name="Shape 168"/>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69" name="Shape 169"/>
          <p:cNvGrpSpPr/>
          <p:nvPr/>
        </p:nvGrpSpPr>
        <p:grpSpPr>
          <a:xfrm>
            <a:off x="7094721" y="5880904"/>
            <a:ext cx="609600" cy="533400"/>
            <a:chOff x="3998912" y="2209800"/>
            <a:chExt cx="609600" cy="533400"/>
          </a:xfrm>
        </p:grpSpPr>
        <p:sp>
          <p:nvSpPr>
            <p:cNvPr id="170" name="Shape 170"/>
            <p:cNvSpPr/>
            <p:nvPr/>
          </p:nvSpPr>
          <p:spPr>
            <a:xfrm rot="10800000">
              <a:off x="4113212" y="2209800"/>
              <a:ext cx="381000" cy="533400"/>
            </a:xfrm>
            <a:prstGeom prst="foldedCorner">
              <a:avLst>
                <a:gd fmla="val 44167" name="adj"/>
              </a:avLst>
            </a:prstGeom>
            <a:solidFill>
              <a:schemeClr val="accent1">
                <a:alpha val="24705"/>
              </a:schemeClr>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71" name="Shape 171"/>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72" name="Shape 172"/>
          <p:cNvGrpSpPr/>
          <p:nvPr/>
        </p:nvGrpSpPr>
        <p:grpSpPr>
          <a:xfrm>
            <a:off x="7638306" y="5880904"/>
            <a:ext cx="609600" cy="533400"/>
            <a:chOff x="3998912" y="2209800"/>
            <a:chExt cx="609600" cy="533400"/>
          </a:xfrm>
        </p:grpSpPr>
        <p:sp>
          <p:nvSpPr>
            <p:cNvPr id="173" name="Shape 173"/>
            <p:cNvSpPr/>
            <p:nvPr/>
          </p:nvSpPr>
          <p:spPr>
            <a:xfrm rot="10800000">
              <a:off x="4113212" y="2209800"/>
              <a:ext cx="381000" cy="533400"/>
            </a:xfrm>
            <a:prstGeom prst="foldedCorner">
              <a:avLst>
                <a:gd fmla="val 44167" name="adj"/>
              </a:avLst>
            </a:prstGeom>
            <a:solidFill>
              <a:schemeClr val="accent1">
                <a:alpha val="24705"/>
              </a:schemeClr>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74" name="Shape 174"/>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grpSp>
        <p:nvGrpSpPr>
          <p:cNvPr id="175" name="Shape 175"/>
          <p:cNvGrpSpPr/>
          <p:nvPr/>
        </p:nvGrpSpPr>
        <p:grpSpPr>
          <a:xfrm>
            <a:off x="8181891" y="5880904"/>
            <a:ext cx="609600" cy="533400"/>
            <a:chOff x="3998912" y="2209800"/>
            <a:chExt cx="609600" cy="533400"/>
          </a:xfrm>
        </p:grpSpPr>
        <p:sp>
          <p:nvSpPr>
            <p:cNvPr id="176" name="Shape 176"/>
            <p:cNvSpPr/>
            <p:nvPr/>
          </p:nvSpPr>
          <p:spPr>
            <a:xfrm rot="10800000">
              <a:off x="4113212" y="2209800"/>
              <a:ext cx="381000" cy="533400"/>
            </a:xfrm>
            <a:prstGeom prst="foldedCorner">
              <a:avLst>
                <a:gd fmla="val 44167" name="adj"/>
              </a:avLst>
            </a:prstGeom>
            <a:solidFill>
              <a:schemeClr val="accent1">
                <a:alpha val="24705"/>
              </a:schemeClr>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2800">
                <a:solidFill>
                  <a:schemeClr val="lt1"/>
                </a:solidFill>
                <a:latin typeface="Calibri"/>
                <a:ea typeface="Calibri"/>
                <a:cs typeface="Calibri"/>
                <a:sym typeface="Calibri"/>
              </a:endParaRPr>
            </a:p>
          </p:txBody>
        </p:sp>
        <p:sp>
          <p:nvSpPr>
            <p:cNvPr id="177" name="Shape 177"/>
            <p:cNvSpPr txBox="1"/>
            <p:nvPr/>
          </p:nvSpPr>
          <p:spPr>
            <a:xfrm>
              <a:off x="3998912" y="2362200"/>
              <a:ext cx="60960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chemeClr val="lt1"/>
                  </a:solidFill>
                  <a:latin typeface="Consolas"/>
                  <a:ea typeface="Consolas"/>
                  <a:cs typeface="Consolas"/>
                  <a:sym typeface="Consolas"/>
                </a:rPr>
                <a:t>☰</a:t>
              </a:r>
            </a:p>
          </p:txBody>
        </p:sp>
      </p:grpSp>
      <p:sp>
        <p:nvSpPr>
          <p:cNvPr id="178" name="Shape 178"/>
          <p:cNvSpPr/>
          <p:nvPr/>
        </p:nvSpPr>
        <p:spPr>
          <a:xfrm>
            <a:off x="5433662" y="2942778"/>
            <a:ext cx="1094400" cy="475200"/>
          </a:xfrm>
          <a:prstGeom prst="roundRect">
            <a:avLst>
              <a:gd fmla="val 5319" name="adj"/>
            </a:avLst>
          </a:prstGeom>
          <a:solidFill>
            <a:srgbClr val="F0A22E">
              <a:alpha val="24710"/>
            </a:srgbClr>
          </a:solidFill>
          <a:ln cap="flat" cmpd="sng" w="38100">
            <a:solidFill>
              <a:srgbClr val="B45F0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View</a:t>
            </a:r>
          </a:p>
        </p:txBody>
      </p:sp>
      <p:sp>
        <p:nvSpPr>
          <p:cNvPr id="179" name="Shape 179"/>
          <p:cNvSpPr/>
          <p:nvPr/>
        </p:nvSpPr>
        <p:spPr>
          <a:xfrm>
            <a:off x="6611798" y="2942778"/>
            <a:ext cx="1094400" cy="475200"/>
          </a:xfrm>
          <a:prstGeom prst="roundRect">
            <a:avLst>
              <a:gd fmla="val 5319" name="adj"/>
            </a:avLst>
          </a:prstGeom>
          <a:solidFill>
            <a:srgbClr val="F0A22E">
              <a:alpha val="24710"/>
            </a:srgbClr>
          </a:solidFill>
          <a:ln cap="flat" cmpd="sng" w="38100">
            <a:solidFill>
              <a:srgbClr val="B45F0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2400">
                <a:solidFill>
                  <a:srgbClr val="FBEEDC"/>
                </a:solidFill>
                <a:latin typeface="Consolas"/>
                <a:ea typeface="Consolas"/>
                <a:cs typeface="Consolas"/>
                <a:sym typeface="Consolas"/>
              </a:rPr>
              <a:t>View</a:t>
            </a:r>
          </a:p>
        </p:txBody>
      </p:sp>
      <p:sp>
        <p:nvSpPr>
          <p:cNvPr id="180" name="Shape 180"/>
          <p:cNvSpPr/>
          <p:nvPr/>
        </p:nvSpPr>
        <p:spPr>
          <a:xfrm>
            <a:off x="5433647" y="3479950"/>
            <a:ext cx="1424400" cy="475200"/>
          </a:xfrm>
          <a:prstGeom prst="roundRect">
            <a:avLst>
              <a:gd fmla="val 5319" name="adj"/>
            </a:avLst>
          </a:prstGeom>
          <a:solidFill>
            <a:srgbClr val="F0A22E">
              <a:alpha val="24710"/>
            </a:srgbClr>
          </a:solidFill>
          <a:ln cap="flat" cmpd="sng" w="38100">
            <a:solidFill>
              <a:srgbClr val="B45F0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1800">
                <a:solidFill>
                  <a:srgbClr val="FBEEDC"/>
                </a:solidFill>
                <a:latin typeface="Consolas"/>
                <a:ea typeface="Consolas"/>
                <a:cs typeface="Consolas"/>
                <a:sym typeface="Consolas"/>
              </a:rPr>
              <a:t>Procedure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idx="12" type="sldNum"/>
          </p:nvPr>
        </p:nvSpPr>
        <p:spPr>
          <a:xfrm>
            <a:off x="11566412" y="6525002"/>
            <a:ext cx="428700" cy="196500"/>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lang="en-US" sz="1000">
                <a:solidFill>
                  <a:schemeClr val="lt1"/>
                </a:solidFill>
                <a:latin typeface="Calibri"/>
                <a:ea typeface="Calibri"/>
                <a:cs typeface="Calibri"/>
                <a:sym typeface="Calibri"/>
              </a:rPr>
              <a:t>‹#›</a:t>
            </a:fld>
          </a:p>
        </p:txBody>
      </p:sp>
      <p:sp>
        <p:nvSpPr>
          <p:cNvPr id="186" name="Shape 186"/>
          <p:cNvSpPr txBox="1"/>
          <p:nvPr>
            <p:ph idx="1" type="body"/>
          </p:nvPr>
        </p:nvSpPr>
        <p:spPr>
          <a:xfrm>
            <a:off x="190413" y="1151121"/>
            <a:ext cx="11804700" cy="5570400"/>
          </a:xfrm>
          <a:prstGeom prst="rect">
            <a:avLst/>
          </a:prstGeom>
          <a:noFill/>
          <a:ln>
            <a:noFill/>
          </a:ln>
        </p:spPr>
        <p:txBody>
          <a:bodyPr anchorCtr="0" anchor="t" bIns="36000" lIns="108000" rIns="108000" wrap="square" tIns="36000">
            <a:noAutofit/>
          </a:bodyPr>
          <a:lstStyle/>
          <a:p>
            <a:pPr indent="-304746" lvl="0" marL="304746" marR="0" rtl="0" algn="l">
              <a:lnSpc>
                <a:spcPct val="105000"/>
              </a:lnSpc>
              <a:spcBef>
                <a:spcPts val="1200"/>
              </a:spcBef>
              <a:spcAft>
                <a:spcPts val="0"/>
              </a:spcAft>
              <a:buClr>
                <a:srgbClr val="F2B254"/>
              </a:buClr>
              <a:buSzPct val="100000"/>
              <a:buFont typeface="Noto Sans Symbols"/>
              <a:buChar char="▪"/>
            </a:pPr>
            <a:r>
              <a:rPr b="0" i="0" lang="en-US" sz="3400" u="none" cap="none" strike="noStrike">
                <a:solidFill>
                  <a:schemeClr val="lt1"/>
                </a:solidFill>
                <a:latin typeface="Calibri"/>
                <a:ea typeface="Calibri"/>
                <a:cs typeface="Calibri"/>
                <a:sym typeface="Calibri"/>
              </a:rPr>
              <a:t>Logically divided in four sections</a:t>
            </a:r>
          </a:p>
          <a:p>
            <a:pPr indent="-241193"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accent1"/>
                </a:solidFill>
                <a:latin typeface="Calibri"/>
                <a:ea typeface="Calibri"/>
                <a:cs typeface="Calibri"/>
                <a:sym typeface="Calibri"/>
              </a:rPr>
              <a:t>Data Definition </a:t>
            </a:r>
            <a:r>
              <a:rPr b="0" i="0" lang="en-US" sz="3200" u="none" cap="none" strike="noStrike">
                <a:solidFill>
                  <a:schemeClr val="lt1"/>
                </a:solidFill>
                <a:latin typeface="Calibri"/>
                <a:ea typeface="Calibri"/>
                <a:cs typeface="Calibri"/>
                <a:sym typeface="Calibri"/>
              </a:rPr>
              <a:t>– describe the structure of our data</a:t>
            </a:r>
          </a:p>
          <a:p>
            <a:pPr indent="-241193"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accent1"/>
                </a:solidFill>
                <a:latin typeface="Calibri"/>
                <a:ea typeface="Calibri"/>
                <a:cs typeface="Calibri"/>
                <a:sym typeface="Calibri"/>
              </a:rPr>
              <a:t>Data Manipulation </a:t>
            </a:r>
            <a:r>
              <a:rPr b="0" i="0" lang="en-US" sz="3200" u="none" cap="none" strike="noStrike">
                <a:solidFill>
                  <a:schemeClr val="lt1"/>
                </a:solidFill>
                <a:latin typeface="Calibri"/>
                <a:ea typeface="Calibri"/>
                <a:cs typeface="Calibri"/>
                <a:sym typeface="Calibri"/>
              </a:rPr>
              <a:t>– store and retrieve data</a:t>
            </a:r>
          </a:p>
          <a:p>
            <a:pPr indent="-241193"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accent1"/>
                </a:solidFill>
                <a:latin typeface="Calibri"/>
                <a:ea typeface="Calibri"/>
                <a:cs typeface="Calibri"/>
                <a:sym typeface="Calibri"/>
              </a:rPr>
              <a:t>Data Control </a:t>
            </a:r>
            <a:r>
              <a:rPr b="0" i="0" lang="en-US" sz="3200" u="none" cap="none" strike="noStrike">
                <a:solidFill>
                  <a:schemeClr val="lt1"/>
                </a:solidFill>
                <a:latin typeface="Calibri"/>
                <a:ea typeface="Calibri"/>
                <a:cs typeface="Calibri"/>
                <a:sym typeface="Calibri"/>
              </a:rPr>
              <a:t>– define who can access the data</a:t>
            </a:r>
          </a:p>
          <a:p>
            <a:pPr indent="-241193" lvl="1" marL="609493" marR="0" rtl="0" algn="l">
              <a:lnSpc>
                <a:spcPct val="105000"/>
              </a:lnSpc>
              <a:spcBef>
                <a:spcPts val="1200"/>
              </a:spcBef>
              <a:spcAft>
                <a:spcPts val="0"/>
              </a:spcAft>
              <a:buClr>
                <a:schemeClr val="accent1"/>
              </a:buClr>
              <a:buSzPct val="80000"/>
              <a:buFont typeface="Noto Sans Symbols"/>
              <a:buChar char="▪"/>
            </a:pPr>
            <a:r>
              <a:rPr b="0" i="0" lang="en-US" sz="3200" u="none" cap="none" strike="noStrike">
                <a:solidFill>
                  <a:schemeClr val="accent1"/>
                </a:solidFill>
                <a:latin typeface="Calibri"/>
                <a:ea typeface="Calibri"/>
                <a:cs typeface="Calibri"/>
                <a:sym typeface="Calibri"/>
              </a:rPr>
              <a:t>Transaction Control </a:t>
            </a:r>
            <a:r>
              <a:rPr b="0" i="0" lang="en-US" sz="3200" u="none" cap="none" strike="noStrike">
                <a:solidFill>
                  <a:schemeClr val="lt1"/>
                </a:solidFill>
                <a:latin typeface="Calibri"/>
                <a:ea typeface="Calibri"/>
                <a:cs typeface="Calibri"/>
                <a:sym typeface="Calibri"/>
              </a:rPr>
              <a:t>– bundle operations and allow rollback </a:t>
            </a:r>
          </a:p>
        </p:txBody>
      </p:sp>
      <p:sp>
        <p:nvSpPr>
          <p:cNvPr id="187" name="Shape 187"/>
          <p:cNvSpPr txBox="1"/>
          <p:nvPr>
            <p:ph type="title"/>
          </p:nvPr>
        </p:nvSpPr>
        <p:spPr>
          <a:xfrm>
            <a:off x="188815" y="40341"/>
            <a:ext cx="9577500" cy="111090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Structured Query Language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188815" y="40341"/>
            <a:ext cx="9577597" cy="1110780"/>
          </a:xfrm>
          <a:prstGeom prst="rect">
            <a:avLst/>
          </a:prstGeom>
          <a:noFill/>
          <a:ln>
            <a:noFill/>
          </a:ln>
        </p:spPr>
        <p:txBody>
          <a:bodyPr anchorCtr="0" anchor="ctr" bIns="36000" lIns="108000" rIns="108000" wrap="square" tIns="36000">
            <a:noAutofit/>
          </a:bodyPr>
          <a:lstStyle/>
          <a:p>
            <a:pPr indent="0" lvl="0" marL="0" marR="0" rtl="0" algn="l">
              <a:lnSpc>
                <a:spcPct val="90000"/>
              </a:lnSpc>
              <a:spcBef>
                <a:spcPts val="0"/>
              </a:spcBef>
              <a:buClr>
                <a:srgbClr val="F3BE60"/>
              </a:buClr>
              <a:buSzPct val="25000"/>
              <a:buFont typeface="Calibri"/>
              <a:buNone/>
            </a:pPr>
            <a:r>
              <a:rPr b="1" i="0" lang="en-US" sz="4000" u="none" cap="none" strike="noStrike">
                <a:solidFill>
                  <a:srgbClr val="F3BE60"/>
                </a:solidFill>
                <a:latin typeface="Calibri"/>
                <a:ea typeface="Calibri"/>
                <a:cs typeface="Calibri"/>
                <a:sym typeface="Calibri"/>
              </a:rPr>
              <a:t>Table of Contents</a:t>
            </a:r>
          </a:p>
        </p:txBody>
      </p:sp>
      <p:sp>
        <p:nvSpPr>
          <p:cNvPr id="195" name="Shape 195"/>
          <p:cNvSpPr txBox="1"/>
          <p:nvPr>
            <p:ph idx="1" type="body"/>
          </p:nvPr>
        </p:nvSpPr>
        <p:spPr>
          <a:xfrm>
            <a:off x="190413" y="1191467"/>
            <a:ext cx="11804822" cy="5530010"/>
          </a:xfrm>
          <a:prstGeom prst="rect">
            <a:avLst/>
          </a:prstGeom>
          <a:noFill/>
          <a:ln>
            <a:noFill/>
          </a:ln>
        </p:spPr>
        <p:txBody>
          <a:bodyPr anchorCtr="0" anchor="t" bIns="36000" lIns="108000" rIns="108000" wrap="square" tIns="36000">
            <a:noAutofit/>
          </a:bodyPr>
          <a:lstStyle/>
          <a:p>
            <a:pPr indent="-446088" lvl="0" marL="446088" marR="0" rtl="0" algn="l">
              <a:lnSpc>
                <a:spcPct val="117647"/>
              </a:lnSpc>
              <a:spcBef>
                <a:spcPts val="0"/>
              </a:spcBef>
              <a:spcAft>
                <a:spcPts val="0"/>
              </a:spcAft>
              <a:buClr>
                <a:srgbClr val="F2B254"/>
              </a:buClr>
              <a:buSzPct val="100000"/>
              <a:buFont typeface="Noto Sans Symbols"/>
              <a:buAutoNum type="arabicPeriod"/>
            </a:pPr>
            <a:r>
              <a:rPr b="0" i="0" lang="en-US" sz="3400" u="none" cap="none" strike="noStrike">
                <a:solidFill>
                  <a:schemeClr val="lt1"/>
                </a:solidFill>
                <a:latin typeface="Calibri"/>
                <a:ea typeface="Calibri"/>
                <a:cs typeface="Calibri"/>
                <a:sym typeface="Calibri"/>
              </a:rPr>
              <a:t>Query Basics</a:t>
            </a:r>
          </a:p>
          <a:p>
            <a:pPr indent="-446088" lvl="0" marL="446088" marR="0" rtl="0" algn="l">
              <a:lnSpc>
                <a:spcPct val="117647"/>
              </a:lnSpc>
              <a:spcBef>
                <a:spcPts val="1200"/>
              </a:spcBef>
              <a:spcAft>
                <a:spcPts val="0"/>
              </a:spcAft>
              <a:buClr>
                <a:srgbClr val="F2B254"/>
              </a:buClr>
              <a:buSzPct val="100000"/>
              <a:buFont typeface="Noto Sans Symbols"/>
              <a:buAutoNum type="arabicPeriod"/>
            </a:pPr>
            <a:r>
              <a:rPr b="0" i="0" lang="en-US" sz="3400" u="none" cap="none" strike="noStrike">
                <a:solidFill>
                  <a:schemeClr val="lt1"/>
                </a:solidFill>
                <a:latin typeface="Calibri"/>
                <a:ea typeface="Calibri"/>
                <a:cs typeface="Calibri"/>
                <a:sym typeface="Calibri"/>
              </a:rPr>
              <a:t>Retrieving Data</a:t>
            </a:r>
          </a:p>
          <a:p>
            <a:pPr indent="-446088" lvl="0" marL="446088" marR="0" rtl="0" algn="l">
              <a:lnSpc>
                <a:spcPct val="117647"/>
              </a:lnSpc>
              <a:spcBef>
                <a:spcPts val="1200"/>
              </a:spcBef>
              <a:spcAft>
                <a:spcPts val="0"/>
              </a:spcAft>
              <a:buClr>
                <a:srgbClr val="F2B254"/>
              </a:buClr>
              <a:buSzPct val="100000"/>
              <a:buFont typeface="Noto Sans Symbols"/>
              <a:buAutoNum type="arabicPeriod"/>
            </a:pPr>
            <a:r>
              <a:rPr b="0" i="0" lang="en-US" sz="3400" u="none" cap="none" strike="noStrike">
                <a:solidFill>
                  <a:schemeClr val="lt1"/>
                </a:solidFill>
                <a:latin typeface="Calibri"/>
                <a:ea typeface="Calibri"/>
                <a:cs typeface="Calibri"/>
                <a:sym typeface="Calibri"/>
              </a:rPr>
              <a:t>Writing Data</a:t>
            </a:r>
          </a:p>
          <a:p>
            <a:pPr indent="-446088" lvl="0" marL="446088" marR="0" rtl="0" algn="l">
              <a:lnSpc>
                <a:spcPct val="117647"/>
              </a:lnSpc>
              <a:spcBef>
                <a:spcPts val="1200"/>
              </a:spcBef>
              <a:spcAft>
                <a:spcPts val="0"/>
              </a:spcAft>
              <a:buClr>
                <a:srgbClr val="F2B254"/>
              </a:buClr>
              <a:buSzPct val="100000"/>
              <a:buFont typeface="Noto Sans Symbols"/>
              <a:buAutoNum type="arabicPeriod"/>
            </a:pPr>
            <a:r>
              <a:rPr b="0" i="0" lang="en-US" sz="3400" u="none" cap="none" strike="noStrike">
                <a:solidFill>
                  <a:schemeClr val="lt1"/>
                </a:solidFill>
                <a:latin typeface="Calibri"/>
                <a:ea typeface="Calibri"/>
                <a:cs typeface="Calibri"/>
                <a:sym typeface="Calibri"/>
              </a:rPr>
              <a:t>Modifying Existing Records</a:t>
            </a:r>
          </a:p>
          <a:p>
            <a:pPr indent="-446088" lvl="0" marL="446088" marR="0" rtl="0" algn="l">
              <a:lnSpc>
                <a:spcPct val="117647"/>
              </a:lnSpc>
              <a:spcBef>
                <a:spcPts val="1200"/>
              </a:spcBef>
              <a:spcAft>
                <a:spcPts val="0"/>
              </a:spcAft>
              <a:buClr>
                <a:srgbClr val="F2B254"/>
              </a:buClr>
              <a:buSzPct val="100000"/>
              <a:buFont typeface="Noto Sans Symbols"/>
              <a:buAutoNum type="arabicPeriod"/>
            </a:pPr>
            <a:r>
              <a:rPr b="0" i="0" lang="en-US" sz="3400" u="none" cap="none" strike="noStrike">
                <a:solidFill>
                  <a:schemeClr val="lt1"/>
                </a:solidFill>
                <a:latin typeface="Calibri"/>
                <a:ea typeface="Calibri"/>
                <a:cs typeface="Calibri"/>
                <a:sym typeface="Calibri"/>
              </a:rPr>
              <a:t>Using MySQL and PHP</a:t>
            </a:r>
          </a:p>
        </p:txBody>
      </p:sp>
      <p:sp>
        <p:nvSpPr>
          <p:cNvPr id="196" name="Shape 196"/>
          <p:cNvSpPr txBox="1"/>
          <p:nvPr>
            <p:ph idx="12" type="sldNum"/>
          </p:nvPr>
        </p:nvSpPr>
        <p:spPr>
          <a:xfrm>
            <a:off x="11566412" y="6525002"/>
            <a:ext cx="428822" cy="196477"/>
          </a:xfrm>
          <a:prstGeom prst="rect">
            <a:avLst/>
          </a:prstGeom>
          <a:noFill/>
          <a:ln>
            <a:noFill/>
          </a:ln>
        </p:spPr>
        <p:txBody>
          <a:bodyPr anchorCtr="0" anchor="ctr" bIns="36000" lIns="36000" rIns="36000" wrap="square" tIns="360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pic>
        <p:nvPicPr>
          <p:cNvPr id="197" name="Shape 197"/>
          <p:cNvPicPr preferRelativeResize="0"/>
          <p:nvPr/>
        </p:nvPicPr>
        <p:blipFill rotWithShape="1">
          <a:blip r:embed="rId3">
            <a:alphaModFix/>
          </a:blip>
          <a:srcRect b="0" l="0" r="0" t="0"/>
          <a:stretch/>
        </p:blipFill>
        <p:spPr>
          <a:xfrm>
            <a:off x="8304212" y="1638368"/>
            <a:ext cx="3427315" cy="44203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912813" y="4953000"/>
            <a:ext cx="10363200" cy="820600"/>
          </a:xfrm>
          <a:prstGeom prst="rect">
            <a:avLst/>
          </a:prstGeom>
          <a:noFill/>
          <a:ln>
            <a:noFill/>
          </a:ln>
        </p:spPr>
        <p:txBody>
          <a:bodyPr anchorCtr="0" anchor="b" bIns="36000" lIns="36000" rIns="36000" wrap="square" tIns="36000">
            <a:noAutofit/>
          </a:bodyPr>
          <a:lstStyle/>
          <a:p>
            <a:pPr indent="0" lvl="0" marL="0" marR="0" rtl="0" algn="ctr">
              <a:lnSpc>
                <a:spcPct val="90000"/>
              </a:lnSpc>
              <a:spcBef>
                <a:spcPts val="0"/>
              </a:spcBef>
              <a:buClr>
                <a:srgbClr val="F3BE60"/>
              </a:buClr>
              <a:buSzPct val="25000"/>
              <a:buFont typeface="Calibri"/>
              <a:buNone/>
            </a:pPr>
            <a:r>
              <a:rPr b="1" i="0" lang="en-US" sz="5400" u="none" cap="none" strike="noStrike">
                <a:solidFill>
                  <a:srgbClr val="F3BE60"/>
                </a:solidFill>
                <a:latin typeface="Calibri"/>
                <a:ea typeface="Calibri"/>
                <a:cs typeface="Calibri"/>
                <a:sym typeface="Calibri"/>
              </a:rPr>
              <a:t>Query Basics</a:t>
            </a:r>
          </a:p>
        </p:txBody>
      </p:sp>
      <p:sp>
        <p:nvSpPr>
          <p:cNvPr id="203" name="Shape 203"/>
          <p:cNvSpPr txBox="1"/>
          <p:nvPr>
            <p:ph idx="1" type="body"/>
          </p:nvPr>
        </p:nvSpPr>
        <p:spPr>
          <a:xfrm>
            <a:off x="912813" y="5754968"/>
            <a:ext cx="10363200" cy="719034"/>
          </a:xfrm>
          <a:prstGeom prst="rect">
            <a:avLst/>
          </a:prstGeom>
          <a:noFill/>
          <a:ln>
            <a:noFill/>
          </a:ln>
        </p:spPr>
        <p:txBody>
          <a:bodyPr anchorCtr="0" anchor="t" bIns="36000" lIns="36000" rIns="36000" wrap="square" tIns="36000">
            <a:noAutofit/>
          </a:bodyPr>
          <a:lstStyle/>
          <a:p>
            <a:pPr indent="0" lvl="0" marL="0" marR="0" rtl="0" algn="ctr">
              <a:lnSpc>
                <a:spcPct val="105000"/>
              </a:lnSpc>
              <a:spcBef>
                <a:spcPts val="0"/>
              </a:spcBef>
              <a:spcAft>
                <a:spcPts val="0"/>
              </a:spcAft>
              <a:buClr>
                <a:srgbClr val="F2B254"/>
              </a:buClr>
              <a:buSzPct val="25000"/>
              <a:buFont typeface="Noto Sans Symbols"/>
              <a:buNone/>
            </a:pPr>
            <a:r>
              <a:rPr b="0" i="0" lang="en-US" sz="4000" u="none" cap="none" strike="noStrike">
                <a:solidFill>
                  <a:schemeClr val="accent1"/>
                </a:solidFill>
                <a:latin typeface="Calibri"/>
                <a:ea typeface="Calibri"/>
                <a:cs typeface="Calibri"/>
                <a:sym typeface="Calibri"/>
              </a:rPr>
              <a:t>SQL - Data Manipulation</a:t>
            </a:r>
          </a:p>
        </p:txBody>
      </p:sp>
      <p:pic>
        <p:nvPicPr>
          <p:cNvPr descr="http://www.pre.nl/image/download.jpg" id="204" name="Shape 204"/>
          <p:cNvPicPr preferRelativeResize="0"/>
          <p:nvPr/>
        </p:nvPicPr>
        <p:blipFill rotWithShape="1">
          <a:blip r:embed="rId3">
            <a:alphaModFix/>
          </a:blip>
          <a:srcRect b="0" l="0" r="0" t="0"/>
          <a:stretch/>
        </p:blipFill>
        <p:spPr>
          <a:xfrm>
            <a:off x="5637212" y="1449578"/>
            <a:ext cx="3676650" cy="2443892"/>
          </a:xfrm>
          <a:prstGeom prst="roundRect">
            <a:avLst>
              <a:gd fmla="val 4167" name="adj"/>
            </a:avLst>
          </a:prstGeom>
          <a:solidFill>
            <a:srgbClr val="FFFFFF"/>
          </a:solidFill>
          <a:ln cap="sq" cmpd="sng" w="76200">
            <a:solidFill>
              <a:srgbClr val="292929"/>
            </a:solidFill>
            <a:prstDash val="solid"/>
            <a:miter lim="800000"/>
            <a:headEnd len="med" w="med" type="none"/>
            <a:tailEnd len="med" w="med" type="none"/>
          </a:ln>
          <a:effectLst>
            <a:reflection blurRad="0" dir="5400000" dist="5000" endA="0" endPos="28000" fadeDir="5400000" kx="0" rotWithShape="0" algn="bl" stA="28000" stPos="0" sy="-100000" ky="0"/>
          </a:effectLst>
        </p:spPr>
      </p:pic>
      <p:pic>
        <p:nvPicPr>
          <p:cNvPr descr="http://developer.mimer.com/images/tools/sqldeveloperLogoS.jpg" id="205" name="Shape 205"/>
          <p:cNvPicPr preferRelativeResize="0"/>
          <p:nvPr/>
        </p:nvPicPr>
        <p:blipFill rotWithShape="1">
          <a:blip r:embed="rId4">
            <a:alphaModFix/>
          </a:blip>
          <a:srcRect b="0" l="0" r="0" t="0"/>
          <a:stretch/>
        </p:blipFill>
        <p:spPr>
          <a:xfrm>
            <a:off x="3046412" y="2520696"/>
            <a:ext cx="1828800" cy="1670304"/>
          </a:xfrm>
          <a:prstGeom prst="roundRect">
            <a:avLst>
              <a:gd fmla="val 4167" name="adj"/>
            </a:avLst>
          </a:prstGeom>
          <a:solidFill>
            <a:srgbClr val="FFFFFF"/>
          </a:solidFill>
          <a:ln cap="sq" cmpd="sng" w="76200">
            <a:solidFill>
              <a:srgbClr val="292929"/>
            </a:solidFill>
            <a:prstDash val="solid"/>
            <a:miter lim="800000"/>
            <a:headEnd len="med" w="med" type="none"/>
            <a:tailEnd len="med" w="med" type="none"/>
          </a:ln>
          <a:effectLst>
            <a:reflection blurRad="0" dir="5400000" dist="5000" endA="0" endPos="28000" fadeDir="5400000" kx="0" rotWithShape="0" algn="bl" stA="28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Uni 16x9">
  <a:themeElements>
    <a:clrScheme name="Custom 1">
      <a:dk1>
        <a:srgbClr val="000000"/>
      </a:dk1>
      <a:lt1>
        <a:srgbClr val="FFFFFF"/>
      </a:lt1>
      <a:dk2>
        <a:srgbClr val="D9D5C7"/>
      </a:dk2>
      <a:lt2>
        <a:srgbClr val="FBEEDC"/>
      </a:lt2>
      <a:accent1>
        <a:srgbClr val="F3BE60"/>
      </a:accent1>
      <a:accent2>
        <a:srgbClr val="00B050"/>
      </a:accent2>
      <a:accent3>
        <a:srgbClr val="3BABFF"/>
      </a:accent3>
      <a:accent4>
        <a:srgbClr val="7030A0"/>
      </a:accent4>
      <a:accent5>
        <a:srgbClr val="A19574"/>
      </a:accent5>
      <a:accent6>
        <a:srgbClr val="C17529"/>
      </a:accent6>
      <a:hlink>
        <a:srgbClr val="F6C781"/>
      </a:hlink>
      <a:folHlink>
        <a:srgbClr val="F2AC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